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256" r:id="rId2"/>
    <p:sldId id="257" r:id="rId3"/>
    <p:sldId id="258" r:id="rId4"/>
    <p:sldId id="260" r:id="rId5"/>
    <p:sldId id="261" r:id="rId6"/>
    <p:sldId id="259" r:id="rId7"/>
    <p:sldId id="269" r:id="rId8"/>
    <p:sldId id="268" r:id="rId9"/>
    <p:sldId id="275" r:id="rId10"/>
    <p:sldId id="277" r:id="rId11"/>
    <p:sldId id="308" r:id="rId12"/>
    <p:sldId id="285" r:id="rId13"/>
    <p:sldId id="298" r:id="rId14"/>
    <p:sldId id="267" r:id="rId15"/>
    <p:sldId id="278" r:id="rId16"/>
    <p:sldId id="276" r:id="rId17"/>
    <p:sldId id="273" r:id="rId18"/>
    <p:sldId id="292" r:id="rId19"/>
    <p:sldId id="281" r:id="rId20"/>
    <p:sldId id="293" r:id="rId21"/>
    <p:sldId id="266" r:id="rId22"/>
    <p:sldId id="300" r:id="rId23"/>
    <p:sldId id="272" r:id="rId24"/>
    <p:sldId id="299" r:id="rId25"/>
    <p:sldId id="306" r:id="rId26"/>
    <p:sldId id="274" r:id="rId27"/>
    <p:sldId id="279" r:id="rId28"/>
    <p:sldId id="280" r:id="rId29"/>
    <p:sldId id="271" r:id="rId30"/>
    <p:sldId id="283" r:id="rId31"/>
    <p:sldId id="282" r:id="rId32"/>
    <p:sldId id="303" r:id="rId33"/>
    <p:sldId id="302" r:id="rId34"/>
    <p:sldId id="270" r:id="rId35"/>
    <p:sldId id="290" r:id="rId36"/>
    <p:sldId id="304" r:id="rId37"/>
    <p:sldId id="288" r:id="rId38"/>
    <p:sldId id="289" r:id="rId39"/>
    <p:sldId id="287" r:id="rId40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3366FF"/>
    <a:srgbClr val="D60093"/>
    <a:srgbClr val="0BA52C"/>
    <a:srgbClr val="AFABA9"/>
    <a:srgbClr val="FFFFFF"/>
    <a:srgbClr val="642B00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21" autoAdjust="0"/>
    <p:restoredTop sz="94660"/>
  </p:normalViewPr>
  <p:slideViewPr>
    <p:cSldViewPr>
      <p:cViewPr varScale="1">
        <p:scale>
          <a:sx n="110" d="100"/>
          <a:sy n="110" d="100"/>
        </p:scale>
        <p:origin x="1380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B6BCD029-1306-421D-8A91-6CB26CFEB383}" type="datetimeFigureOut">
              <a:rPr lang="uk-UA"/>
              <a:pPr>
                <a:defRPr/>
              </a:pPr>
              <a:t>04.06.2025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uk-UA" noProof="0" smtClean="0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noProof="0" smtClean="0"/>
              <a:t>Зразок тексту</a:t>
            </a:r>
          </a:p>
          <a:p>
            <a:pPr lvl="1"/>
            <a:r>
              <a:rPr lang="uk-UA" noProof="0" smtClean="0"/>
              <a:t>Другий рівень</a:t>
            </a:r>
          </a:p>
          <a:p>
            <a:pPr lvl="2"/>
            <a:r>
              <a:rPr lang="uk-UA" noProof="0" smtClean="0"/>
              <a:t>Третій рівень</a:t>
            </a:r>
          </a:p>
          <a:p>
            <a:pPr lvl="3"/>
            <a:r>
              <a:rPr lang="uk-UA" noProof="0" smtClean="0"/>
              <a:t>Четвертий рівень</a:t>
            </a:r>
          </a:p>
          <a:p>
            <a:pPr lvl="4"/>
            <a:r>
              <a:rPr lang="uk-UA" noProof="0" smtClean="0"/>
              <a:t>П'ятий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61A38D2-05B0-4653-9EE3-89C11C9879DD}" type="slidenum">
              <a:rPr lang="uk-UA"/>
              <a:pPr>
                <a:defRPr/>
              </a:pPr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29739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Місце для зображення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Місце для нотаток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uk-UA" altLang="uk-UA" smtClean="0"/>
          </a:p>
        </p:txBody>
      </p:sp>
      <p:sp>
        <p:nvSpPr>
          <p:cNvPr id="9220" name="Місце для номера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35CCA4D-7B0B-4302-9D50-70E8DF123055}" type="slidenum">
              <a:rPr lang="uk-UA" altLang="uk-UA" smtClean="0"/>
              <a:pPr/>
              <a:t>3</a:t>
            </a:fld>
            <a:endParaRPr lang="uk-UA" altLang="uk-UA" smtClean="0"/>
          </a:p>
        </p:txBody>
      </p:sp>
    </p:spTree>
    <p:extLst>
      <p:ext uri="{BB962C8B-B14F-4D97-AF65-F5344CB8AC3E}">
        <p14:creationId xmlns:p14="http://schemas.microsoft.com/office/powerpoint/2010/main" val="3786552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AA9B1-C6C8-4C86-B32F-86968F65C1D1}" type="datetimeFigureOut">
              <a:rPr lang="ru-RU"/>
              <a:pPr>
                <a:defRPr/>
              </a:pPr>
              <a:t>04.06.2025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61F731-0866-455D-8931-28534C588D3E}" type="slidenum">
              <a:rPr lang="ru-RU" altLang="ru-RU"/>
              <a:pPr>
                <a:defRPr/>
              </a:pPr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98072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5010E1-8D0D-46DF-A611-97B4A86BA1C2}" type="datetimeFigureOut">
              <a:rPr lang="ru-RU"/>
              <a:pPr>
                <a:defRPr/>
              </a:pPr>
              <a:t>04.06.2025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FD0926-45F5-4F97-A32B-5E9E8FB34E5C}" type="slidenum">
              <a:rPr lang="ru-RU" altLang="ru-RU"/>
              <a:pPr>
                <a:defRPr/>
              </a:pPr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38933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963F0-2879-4E0A-BB2F-CA0F5717EFDD}" type="datetimeFigureOut">
              <a:rPr lang="ru-RU"/>
              <a:pPr>
                <a:defRPr/>
              </a:pPr>
              <a:t>04.06.2025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3E9FD-33E7-4419-BE09-9861A3C65E13}" type="slidenum">
              <a:rPr lang="ru-RU" altLang="ru-RU"/>
              <a:pPr>
                <a:defRPr/>
              </a:pPr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58826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0EEF9A-8485-4243-A3D8-CC2016F0326D}" type="datetimeFigureOut">
              <a:rPr lang="ru-RU"/>
              <a:pPr>
                <a:defRPr/>
              </a:pPr>
              <a:t>04.06.2025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42D32-247B-426E-B8C0-4A68D3A3DB06}" type="slidenum">
              <a:rPr lang="ru-RU" altLang="ru-RU"/>
              <a:pPr>
                <a:defRPr/>
              </a:pPr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69741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5B1491-ECCE-400D-9300-36A0DF0C4D51}" type="datetimeFigureOut">
              <a:rPr lang="ru-RU"/>
              <a:pPr>
                <a:defRPr/>
              </a:pPr>
              <a:t>04.06.2025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CD3E2-FD76-4086-8F27-7988B7287887}" type="slidenum">
              <a:rPr lang="ru-RU" altLang="ru-RU"/>
              <a:pPr>
                <a:defRPr/>
              </a:pPr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13982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D760FB-1B89-4A07-8CF2-122803F67F08}" type="datetimeFigureOut">
              <a:rPr lang="ru-RU"/>
              <a:pPr>
                <a:defRPr/>
              </a:pPr>
              <a:t>04.06.2025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0CF37-6919-41EE-A050-112A30B3D9D0}" type="slidenum">
              <a:rPr lang="ru-RU" altLang="ru-RU"/>
              <a:pPr>
                <a:defRPr/>
              </a:pPr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13152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E92559-18D6-4C7B-A278-C1FF1138C258}" type="datetimeFigureOut">
              <a:rPr lang="ru-RU"/>
              <a:pPr>
                <a:defRPr/>
              </a:pPr>
              <a:t>04.06.2025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7140F-62CB-4392-9BF6-953143ED781C}" type="slidenum">
              <a:rPr lang="ru-RU" altLang="ru-RU"/>
              <a:pPr>
                <a:defRPr/>
              </a:pPr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57445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2DA25F-4D68-4DD6-A59B-E88CAAE21337}" type="datetimeFigureOut">
              <a:rPr lang="ru-RU"/>
              <a:pPr>
                <a:defRPr/>
              </a:pPr>
              <a:t>04.06.2025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A328CD-ECF2-4B10-B090-FE1316BC412D}" type="slidenum">
              <a:rPr lang="ru-RU" altLang="ru-RU"/>
              <a:pPr>
                <a:defRPr/>
              </a:pPr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11757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A72CC1-0ADF-41F2-B467-56404915D54C}" type="datetimeFigureOut">
              <a:rPr lang="ru-RU"/>
              <a:pPr>
                <a:defRPr/>
              </a:pPr>
              <a:t>04.06.2025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82A8FE-4815-4DC9-BF60-B895EF6B4623}" type="slidenum">
              <a:rPr lang="ru-RU" altLang="ru-RU"/>
              <a:pPr>
                <a:defRPr/>
              </a:pPr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28201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6F024-B7A4-434E-8291-1C1B87C45998}" type="datetimeFigureOut">
              <a:rPr lang="ru-RU"/>
              <a:pPr>
                <a:defRPr/>
              </a:pPr>
              <a:t>04.06.2025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F47BED-893A-40EE-BABB-E4AE479A8765}" type="slidenum">
              <a:rPr lang="ru-RU" altLang="ru-RU"/>
              <a:pPr>
                <a:defRPr/>
              </a:pPr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07497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DAB8F2-D0BB-442F-8A9C-137894760FBE}" type="datetimeFigureOut">
              <a:rPr lang="ru-RU"/>
              <a:pPr>
                <a:defRPr/>
              </a:pPr>
              <a:t>04.06.2025</a:t>
            </a:fld>
            <a:endParaRPr lang="ru-RU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D8F834-6F15-4318-BD2B-28F8DE8B23E2}" type="slidenum">
              <a:rPr lang="ru-RU" altLang="ru-RU"/>
              <a:pPr>
                <a:defRPr/>
              </a:pPr>
              <a:t>‹№›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53748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1C4C873-C970-40A9-96B7-2D00972137DD}" type="datetimeFigureOut">
              <a:rPr lang="ru-RU"/>
              <a:pPr>
                <a:defRPr/>
              </a:pPr>
              <a:t>04.06.2025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>
                <a:solidFill>
                  <a:srgbClr val="7F7F7F"/>
                </a:solidFill>
                <a:latin typeface="Trebuchet MS" panose="020B0603020202020204" pitchFamily="34" charset="0"/>
              </a:defRPr>
            </a:lvl1pPr>
          </a:lstStyle>
          <a:p>
            <a:pPr>
              <a:defRPr/>
            </a:pPr>
            <a:fld id="{78B11D8E-1670-4E30-A430-46E3EDBAA02A}" type="slidenum">
              <a:rPr lang="ru-RU" altLang="ru-RU"/>
              <a:pPr>
                <a:defRPr/>
              </a:pPr>
              <a:t>‹№›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85" r:id="rId2"/>
    <p:sldLayoutId id="2147483894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5" r:id="rId9"/>
    <p:sldLayoutId id="2147483891" r:id="rId10"/>
    <p:sldLayoutId id="2147483892" r:id="rId11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11" Type="http://schemas.openxmlformats.org/officeDocument/2006/relationships/image" Target="../media/image41.png"/><Relationship Id="rId5" Type="http://schemas.openxmlformats.org/officeDocument/2006/relationships/image" Target="../media/image35.jpeg"/><Relationship Id="rId10" Type="http://schemas.openxmlformats.org/officeDocument/2006/relationships/image" Target="../media/image40.png"/><Relationship Id="rId4" Type="http://schemas.openxmlformats.org/officeDocument/2006/relationships/image" Target="../media/image34.jpeg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7.jpeg"/><Relationship Id="rId7" Type="http://schemas.openxmlformats.org/officeDocument/2006/relationships/image" Target="../media/image4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7.jpeg"/><Relationship Id="rId7" Type="http://schemas.openxmlformats.org/officeDocument/2006/relationships/image" Target="../media/image5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7.jpeg"/><Relationship Id="rId7" Type="http://schemas.openxmlformats.org/officeDocument/2006/relationships/image" Target="../media/image7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11" Type="http://schemas.openxmlformats.org/officeDocument/2006/relationships/image" Target="../media/image74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.jpeg"/><Relationship Id="rId7" Type="http://schemas.openxmlformats.org/officeDocument/2006/relationships/image" Target="../media/image7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7.jpeg"/><Relationship Id="rId7" Type="http://schemas.openxmlformats.org/officeDocument/2006/relationships/image" Target="../media/image9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5" Type="http://schemas.openxmlformats.org/officeDocument/2006/relationships/image" Target="../media/image104.jpg"/><Relationship Id="rId4" Type="http://schemas.openxmlformats.org/officeDocument/2006/relationships/image" Target="../media/image10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7.jpeg"/><Relationship Id="rId7" Type="http://schemas.openxmlformats.org/officeDocument/2006/relationships/image" Target="../media/image10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irbis-nbuv.gov.ua/cgi-bin/suak/corp.exe?C21COM=F&amp;I21DBN=SAUA&amp;P21DBN=SAUA" TargetMode="External"/><Relationship Id="rId5" Type="http://schemas.openxmlformats.org/officeDocument/2006/relationships/hyperlink" Target="https://uacademic.info/ua/search?_token=30PWZHJojGdR4eZiNz6W39CPB4jSTkWWpM0vkYx4&amp;searchAuthor=&#1073;&#1091;&#1095;&#1082;&#1086;+&#1076;&amp;searchTheme=&amp;searchContent=&amp;searchRegNo=&amp;searchType=okd&amp;searchDateFrom=&amp;searchDateTo=&amp;sortOrder=score&amp;btnSearch=1" TargetMode="External"/><Relationship Id="rId10" Type="http://schemas.openxmlformats.org/officeDocument/2006/relationships/image" Target="../media/image108.png"/><Relationship Id="rId4" Type="http://schemas.openxmlformats.org/officeDocument/2006/relationships/hyperlink" Target="https://uk.wikipedia.org/wiki/&#1041;&#1091;&#1095;&#1082;&#1086;_&#1044;&#1084;&#1080;&#1090;&#1088;&#1086;_&#1043;&#1088;&#1080;&#1075;&#1086;&#1088;&#1086;&#1074;&#1080;&#1095;" TargetMode="External"/><Relationship Id="rId9" Type="http://schemas.openxmlformats.org/officeDocument/2006/relationships/hyperlink" Target="http://dspace.tnpu.edu.ua/simple-search?location=/&amp;query=&#1073;&#1091;&#1095;&#1082;&#1086;+&#1076;&amp;rpp=10&amp;sort_by=score&amp;order=desc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Группа 3"/>
          <p:cNvGrpSpPr>
            <a:grpSpLocks/>
          </p:cNvGrpSpPr>
          <p:nvPr/>
        </p:nvGrpSpPr>
        <p:grpSpPr bwMode="auto">
          <a:xfrm>
            <a:off x="26988" y="0"/>
            <a:ext cx="1401762" cy="6858000"/>
            <a:chOff x="27355" y="0"/>
            <a:chExt cx="2012853" cy="6858001"/>
          </a:xfrm>
        </p:grpSpPr>
        <p:pic>
          <p:nvPicPr>
            <p:cNvPr id="6153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4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147" name="Группа 6"/>
          <p:cNvGrpSpPr>
            <a:grpSpLocks/>
          </p:cNvGrpSpPr>
          <p:nvPr/>
        </p:nvGrpSpPr>
        <p:grpSpPr bwMode="auto">
          <a:xfrm flipH="1">
            <a:off x="7572375" y="0"/>
            <a:ext cx="1560513" cy="6858000"/>
            <a:chOff x="27355" y="0"/>
            <a:chExt cx="2012853" cy="6858001"/>
          </a:xfrm>
        </p:grpSpPr>
        <p:pic>
          <p:nvPicPr>
            <p:cNvPr id="6151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2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48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t="62453" r="60612"/>
          <a:stretch>
            <a:fillRect/>
          </a:stretch>
        </p:blipFill>
        <p:spPr bwMode="auto">
          <a:xfrm>
            <a:off x="1428750" y="4293096"/>
            <a:ext cx="3017736" cy="2507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12" r="22685" b="62453"/>
          <a:stretch>
            <a:fillRect/>
          </a:stretch>
        </p:blipFill>
        <p:spPr bwMode="auto">
          <a:xfrm>
            <a:off x="5092026" y="0"/>
            <a:ext cx="2480349" cy="2060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Прямоугольник 11"/>
          <p:cNvSpPr>
            <a:spLocks noChangeArrowheads="1"/>
          </p:cNvSpPr>
          <p:nvPr/>
        </p:nvSpPr>
        <p:spPr bwMode="auto">
          <a:xfrm>
            <a:off x="1428750" y="1997838"/>
            <a:ext cx="6143625" cy="298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uk-UA" alt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366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 Antiqua" panose="02040602050305030304" pitchFamily="18" charset="0"/>
                <a:cs typeface="Times New Roman" panose="02020603050405020304" pitchFamily="18" charset="0"/>
              </a:rPr>
              <a:t>Наукова </a:t>
            </a:r>
            <a:r>
              <a:rPr lang="uk-UA" altLang="ru-RU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366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ook Antiqua" panose="02040602050305030304" pitchFamily="18" charset="0"/>
                <a:cs typeface="Times New Roman" panose="02020603050405020304" pitchFamily="18" charset="0"/>
              </a:rPr>
              <a:t>ономастична школа</a:t>
            </a:r>
            <a:endParaRPr lang="en-US" altLang="ru-RU" sz="40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3366FF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 Antiqua" panose="0204060205030503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uk-UA" altLang="ru-RU" sz="120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ook Antiqua" panose="0204060205030503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uk-UA" alt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Дмитра </a:t>
            </a:r>
            <a:r>
              <a:rPr lang="uk-UA" alt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Григоровича </a:t>
            </a:r>
            <a:r>
              <a:rPr lang="uk-UA" altLang="ru-RU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Бучка</a:t>
            </a:r>
          </a:p>
          <a:p>
            <a:pPr algn="ctr" eaLnBrk="1" hangingPunct="1"/>
            <a:endParaRPr lang="ru-RU" altLang="ru-RU" sz="3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ru-RU" altLang="ru-RU" sz="32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6" name="Группа 2"/>
          <p:cNvGrpSpPr>
            <a:grpSpLocks/>
          </p:cNvGrpSpPr>
          <p:nvPr/>
        </p:nvGrpSpPr>
        <p:grpSpPr bwMode="auto">
          <a:xfrm>
            <a:off x="0" y="0"/>
            <a:ext cx="1592262" cy="6858000"/>
            <a:chOff x="27355" y="0"/>
            <a:chExt cx="2012853" cy="6858001"/>
          </a:xfrm>
        </p:grpSpPr>
        <p:pic>
          <p:nvPicPr>
            <p:cNvPr id="41991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2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39749" y="4509120"/>
            <a:ext cx="2825353" cy="2348881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131" y="1245086"/>
            <a:ext cx="8064896" cy="312072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4" name="Прямокутник 3"/>
          <p:cNvSpPr/>
          <p:nvPr/>
        </p:nvSpPr>
        <p:spPr>
          <a:xfrm>
            <a:off x="1619250" y="204073"/>
            <a:ext cx="73083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Панчук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Г. Д.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Антропонімія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Опілля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10.02.01- українська мова. Тернопіль,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1999.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6" name="Группа 2"/>
          <p:cNvGrpSpPr>
            <a:grpSpLocks/>
          </p:cNvGrpSpPr>
          <p:nvPr/>
        </p:nvGrpSpPr>
        <p:grpSpPr bwMode="auto">
          <a:xfrm>
            <a:off x="0" y="0"/>
            <a:ext cx="1592262" cy="6858000"/>
            <a:chOff x="27355" y="0"/>
            <a:chExt cx="2012853" cy="6858001"/>
          </a:xfrm>
        </p:grpSpPr>
        <p:pic>
          <p:nvPicPr>
            <p:cNvPr id="41991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2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3131840" y="112185"/>
            <a:ext cx="3723122" cy="461665"/>
          </a:xfrm>
          <a:prstGeom prst="rect">
            <a:avLst/>
          </a:prstGeom>
          <a:gradFill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lin ang="2700000" scaled="1"/>
          </a:gra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Праці Г. Д. </a:t>
            </a:r>
            <a:r>
              <a:rPr lang="uk-UA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Панчук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62" y="1054815"/>
            <a:ext cx="1563198" cy="224104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600" y="4198457"/>
            <a:ext cx="1719871" cy="24497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427" y="4289118"/>
            <a:ext cx="1607268" cy="23092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181" y="805590"/>
            <a:ext cx="1594246" cy="220943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639" y="3415884"/>
            <a:ext cx="1610620" cy="22684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375" y="805590"/>
            <a:ext cx="1573481" cy="220341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373" y="774279"/>
            <a:ext cx="1593017" cy="220943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301" y="900179"/>
            <a:ext cx="1496250" cy="216025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59" y="3639071"/>
            <a:ext cx="1628245" cy="220949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123" y="3452459"/>
            <a:ext cx="1652607" cy="238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17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Группа 2"/>
          <p:cNvGrpSpPr>
            <a:grpSpLocks/>
          </p:cNvGrpSpPr>
          <p:nvPr/>
        </p:nvGrpSpPr>
        <p:grpSpPr bwMode="auto">
          <a:xfrm>
            <a:off x="26988" y="0"/>
            <a:ext cx="1592262" cy="6858000"/>
            <a:chOff x="27355" y="0"/>
            <a:chExt cx="2012853" cy="6858001"/>
          </a:xfrm>
        </p:grpSpPr>
        <p:pic>
          <p:nvPicPr>
            <p:cNvPr id="28683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84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-8094" y="4450127"/>
            <a:ext cx="3131840" cy="2603681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" name="Прямокутник 2"/>
          <p:cNvSpPr/>
          <p:nvPr/>
        </p:nvSpPr>
        <p:spPr>
          <a:xfrm>
            <a:off x="1619250" y="36242"/>
            <a:ext cx="752475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Юрків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М. М.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Гідронімно-ойконімні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паралелі в західноукраїнському </a:t>
            </a:r>
            <a:r>
              <a:rPr 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ономастиконі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10.02.01 -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українська мова. Тернопіль, 2000.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823" y="1046350"/>
            <a:ext cx="8155117" cy="384899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2200" y="4407073"/>
            <a:ext cx="2263748" cy="22637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Группа 2"/>
          <p:cNvGrpSpPr>
            <a:grpSpLocks/>
          </p:cNvGrpSpPr>
          <p:nvPr/>
        </p:nvGrpSpPr>
        <p:grpSpPr bwMode="auto">
          <a:xfrm>
            <a:off x="-24448" y="0"/>
            <a:ext cx="1592262" cy="6858000"/>
            <a:chOff x="27355" y="0"/>
            <a:chExt cx="2012853" cy="6858001"/>
          </a:xfrm>
        </p:grpSpPr>
        <p:pic>
          <p:nvPicPr>
            <p:cNvPr id="33800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1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0" y="4509120"/>
            <a:ext cx="2928301" cy="2434468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7" name="Прямокутник 6"/>
          <p:cNvSpPr/>
          <p:nvPr/>
        </p:nvSpPr>
        <p:spPr>
          <a:xfrm>
            <a:off x="1576090" y="0"/>
            <a:ext cx="741724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Лушпинська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Л. П.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 нормалізації української літературної мови в епістолярії другої половини ХІХ - початку ХХ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століття :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10.02.01 -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українська мова. Тернопіль, 2000.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7867" t="-1" r="4024" b="-1"/>
          <a:stretch/>
        </p:blipFill>
        <p:spPr>
          <a:xfrm>
            <a:off x="4644008" y="980728"/>
            <a:ext cx="4032449" cy="577860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5492" y="3114476"/>
            <a:ext cx="1985662" cy="19337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6" name="Группа 2"/>
          <p:cNvGrpSpPr>
            <a:grpSpLocks/>
          </p:cNvGrpSpPr>
          <p:nvPr/>
        </p:nvGrpSpPr>
        <p:grpSpPr bwMode="auto">
          <a:xfrm>
            <a:off x="26988" y="0"/>
            <a:ext cx="1592262" cy="6858000"/>
            <a:chOff x="27355" y="0"/>
            <a:chExt cx="2012853" cy="6858001"/>
          </a:xfrm>
        </p:grpSpPr>
        <p:pic>
          <p:nvPicPr>
            <p:cNvPr id="36871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2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680" y="862163"/>
            <a:ext cx="1817975" cy="253156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835" y="95814"/>
            <a:ext cx="1842441" cy="257074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2" y="272573"/>
            <a:ext cx="1850361" cy="257536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6" name="TextBox 5"/>
          <p:cNvSpPr txBox="1"/>
          <p:nvPr/>
        </p:nvSpPr>
        <p:spPr>
          <a:xfrm>
            <a:off x="2828625" y="77123"/>
            <a:ext cx="3816002" cy="461665"/>
          </a:xfrm>
          <a:prstGeom prst="rect">
            <a:avLst/>
          </a:prstGeom>
          <a:gradFill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lin ang="2700000" scaled="1"/>
          </a:gra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Праці Л. П. </a:t>
            </a:r>
            <a:r>
              <a:rPr lang="uk-UA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Лушпинської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233" y="3465514"/>
            <a:ext cx="1989161" cy="289201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423056" y="3696249"/>
            <a:ext cx="2139991" cy="298757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l="11912" t="1414" r="10237" b="1"/>
          <a:stretch/>
        </p:blipFill>
        <p:spPr>
          <a:xfrm>
            <a:off x="1989975" y="583099"/>
            <a:ext cx="1584176" cy="2448272"/>
          </a:xfrm>
          <a:prstGeom prst="rect">
            <a:avLst/>
          </a:prstGeom>
          <a:ln>
            <a:solidFill>
              <a:srgbClr val="92D05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757539" y="3305326"/>
            <a:ext cx="2280105" cy="3052205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41413" y="3429000"/>
            <a:ext cx="1934279" cy="3221684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508283" y="647596"/>
            <a:ext cx="1558494" cy="2523976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4" name="Группа 2"/>
          <p:cNvGrpSpPr>
            <a:grpSpLocks/>
          </p:cNvGrpSpPr>
          <p:nvPr/>
        </p:nvGrpSpPr>
        <p:grpSpPr bwMode="auto">
          <a:xfrm>
            <a:off x="26988" y="0"/>
            <a:ext cx="1592262" cy="6858000"/>
            <a:chOff x="27355" y="0"/>
            <a:chExt cx="2012853" cy="6858001"/>
          </a:xfrm>
        </p:grpSpPr>
        <p:pic>
          <p:nvPicPr>
            <p:cNvPr id="38919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20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39749" y="4509120"/>
            <a:ext cx="2825353" cy="2348881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8916" name="Прямокутник 2"/>
          <p:cNvSpPr>
            <a:spLocks noChangeArrowheads="1"/>
          </p:cNvSpPr>
          <p:nvPr/>
        </p:nvSpPr>
        <p:spPr bwMode="auto">
          <a:xfrm>
            <a:off x="1835150" y="404813"/>
            <a:ext cx="73088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uk-UA" alt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alt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 l="6213" t="-1336" r="3009"/>
          <a:stretch/>
        </p:blipFill>
        <p:spPr>
          <a:xfrm>
            <a:off x="7148473" y="333218"/>
            <a:ext cx="1751658" cy="2301317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812166" y="169827"/>
            <a:ext cx="2092438" cy="3046257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459615" y="112873"/>
            <a:ext cx="2081986" cy="3150780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871878" y="2959656"/>
            <a:ext cx="2162392" cy="3562735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464219" y="138325"/>
            <a:ext cx="1751527" cy="3214488"/>
          </a:xfrm>
          <a:prstGeom prst="rect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4678577" y="3451070"/>
            <a:ext cx="1923026" cy="3109575"/>
          </a:xfrm>
          <a:prstGeom prst="rect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290451" y="3428626"/>
            <a:ext cx="2117299" cy="332060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4526" y="3619301"/>
            <a:ext cx="1996947" cy="2951499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Группа 2"/>
          <p:cNvGrpSpPr>
            <a:grpSpLocks/>
          </p:cNvGrpSpPr>
          <p:nvPr/>
        </p:nvGrpSpPr>
        <p:grpSpPr bwMode="auto">
          <a:xfrm>
            <a:off x="26988" y="0"/>
            <a:ext cx="1592262" cy="6858000"/>
            <a:chOff x="27355" y="0"/>
            <a:chExt cx="2012853" cy="6858001"/>
          </a:xfrm>
        </p:grpSpPr>
        <p:pic>
          <p:nvPicPr>
            <p:cNvPr id="32775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6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39749" y="4509120"/>
            <a:ext cx="2825353" cy="2348881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" name="Прямокутник 2"/>
          <p:cNvSpPr/>
          <p:nvPr/>
        </p:nvSpPr>
        <p:spPr>
          <a:xfrm>
            <a:off x="1609317" y="76111"/>
            <a:ext cx="75461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Котович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 В.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Ойконімія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Опілля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XII - XX ст.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10.02.01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українська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мова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Тернопіль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2000.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6255" t="253" r="9302"/>
          <a:stretch/>
        </p:blipFill>
        <p:spPr>
          <a:xfrm>
            <a:off x="2483768" y="980728"/>
            <a:ext cx="3888433" cy="566639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8224" y="3429000"/>
            <a:ext cx="2335185" cy="23042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8" name="Группа 2"/>
          <p:cNvGrpSpPr>
            <a:grpSpLocks/>
          </p:cNvGrpSpPr>
          <p:nvPr/>
        </p:nvGrpSpPr>
        <p:grpSpPr bwMode="auto">
          <a:xfrm>
            <a:off x="26988" y="0"/>
            <a:ext cx="1592262" cy="6858000"/>
            <a:chOff x="27355" y="0"/>
            <a:chExt cx="2012853" cy="6858001"/>
          </a:xfrm>
        </p:grpSpPr>
        <p:pic>
          <p:nvPicPr>
            <p:cNvPr id="34823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24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-10761" y="4551972"/>
            <a:ext cx="2932477" cy="2437939"/>
          </a:xfrm>
          <a:prstGeom prst="ellipse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softEdge rad="112500"/>
          </a:effectLst>
          <a:extLst/>
        </p:spPr>
      </p:pic>
      <p:sp>
        <p:nvSpPr>
          <p:cNvPr id="3" name="Прямокутник 2"/>
          <p:cNvSpPr/>
          <p:nvPr/>
        </p:nvSpPr>
        <p:spPr>
          <a:xfrm>
            <a:off x="1670998" y="71395"/>
            <a:ext cx="737965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Бачинська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Г. В.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Антропонімікон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переселенців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Польщі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Тернопільщину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10.02.01 -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українська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мова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Івано-Франківськ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2001.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3" y="1087058"/>
            <a:ext cx="8448315" cy="341888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8184" y="3717032"/>
            <a:ext cx="2486451" cy="2520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Группа 2"/>
          <p:cNvGrpSpPr>
            <a:grpSpLocks/>
          </p:cNvGrpSpPr>
          <p:nvPr/>
        </p:nvGrpSpPr>
        <p:grpSpPr bwMode="auto">
          <a:xfrm>
            <a:off x="26988" y="0"/>
            <a:ext cx="1592262" cy="6858000"/>
            <a:chOff x="27355" y="0"/>
            <a:chExt cx="2012853" cy="6858001"/>
          </a:xfrm>
        </p:grpSpPr>
        <p:pic>
          <p:nvPicPr>
            <p:cNvPr id="37897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8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-203826" y="4516741"/>
            <a:ext cx="2615586" cy="2174490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7892" name="Прямокутник 3"/>
          <p:cNvSpPr>
            <a:spLocks noChangeArrowheads="1"/>
          </p:cNvSpPr>
          <p:nvPr/>
        </p:nvSpPr>
        <p:spPr bwMode="auto">
          <a:xfrm>
            <a:off x="1979712" y="1340768"/>
            <a:ext cx="66627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uk-UA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altLang="uk-UA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47864" y="76023"/>
            <a:ext cx="3816424" cy="461665"/>
          </a:xfrm>
          <a:prstGeom prst="rect">
            <a:avLst/>
          </a:prstGeom>
          <a:gradFill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lin ang="2700000" scaled="1"/>
          </a:gra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Праці Г. В. Бачинської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728" y="748579"/>
            <a:ext cx="2155254" cy="3179816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682" y="3612983"/>
            <a:ext cx="2325427" cy="31478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523977" y="82255"/>
            <a:ext cx="2446418" cy="3896148"/>
          </a:xfrm>
          <a:prstGeom prst="rect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842861" y="650305"/>
            <a:ext cx="2116517" cy="3198965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326" y="3650646"/>
            <a:ext cx="2235436" cy="3172540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Группа 2"/>
          <p:cNvGrpSpPr>
            <a:grpSpLocks/>
          </p:cNvGrpSpPr>
          <p:nvPr/>
        </p:nvGrpSpPr>
        <p:grpSpPr bwMode="auto">
          <a:xfrm>
            <a:off x="26988" y="0"/>
            <a:ext cx="1592262" cy="6858000"/>
            <a:chOff x="27355" y="0"/>
            <a:chExt cx="2012853" cy="6858001"/>
          </a:xfrm>
        </p:grpSpPr>
        <p:pic>
          <p:nvPicPr>
            <p:cNvPr id="27655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6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39749" y="4509120"/>
            <a:ext cx="2825353" cy="2348881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" name="Прямокутник 2"/>
          <p:cNvSpPr/>
          <p:nvPr/>
        </p:nvSpPr>
        <p:spPr>
          <a:xfrm>
            <a:off x="1619250" y="15496"/>
            <a:ext cx="75247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Мриглод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М. П.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Становлення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моделей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ойконімів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Правобережної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християнськими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іменами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основах 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10.02.01 -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українська мова. Івано-Франківськ, 2002.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11111" r="3174"/>
          <a:stretch/>
        </p:blipFill>
        <p:spPr>
          <a:xfrm>
            <a:off x="4860032" y="1052736"/>
            <a:ext cx="3888432" cy="568877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3149" y="2200134"/>
            <a:ext cx="2441347" cy="24577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Группа 2"/>
          <p:cNvGrpSpPr>
            <a:grpSpLocks/>
          </p:cNvGrpSpPr>
          <p:nvPr/>
        </p:nvGrpSpPr>
        <p:grpSpPr bwMode="auto">
          <a:xfrm>
            <a:off x="26988" y="0"/>
            <a:ext cx="1592262" cy="6858000"/>
            <a:chOff x="27355" y="0"/>
            <a:chExt cx="2012853" cy="6858001"/>
          </a:xfrm>
        </p:grpSpPr>
        <p:pic>
          <p:nvPicPr>
            <p:cNvPr id="7176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7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1733901" y="4215210"/>
            <a:ext cx="3310311" cy="2752054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7172" name="Прямоугольник 5"/>
          <p:cNvSpPr>
            <a:spLocks noChangeArrowheads="1"/>
          </p:cNvSpPr>
          <p:nvPr/>
        </p:nvSpPr>
        <p:spPr bwMode="auto">
          <a:xfrm>
            <a:off x="2195513" y="361950"/>
            <a:ext cx="55975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000" b="1">
                <a:latin typeface="Book Antiqua" panose="02040602050305030304" pitchFamily="18" charset="0"/>
                <a:cs typeface="Times New Roman" panose="02020603050405020304" pitchFamily="18" charset="0"/>
              </a:rPr>
              <a:t>Дмитро Григорович Бучко</a:t>
            </a:r>
          </a:p>
        </p:txBody>
      </p:sp>
      <p:sp>
        <p:nvSpPr>
          <p:cNvPr id="7173" name="Прямоугольник 8"/>
          <p:cNvSpPr>
            <a:spLocks noChangeArrowheads="1"/>
          </p:cNvSpPr>
          <p:nvPr/>
        </p:nvSpPr>
        <p:spPr bwMode="auto">
          <a:xfrm>
            <a:off x="1690688" y="2276475"/>
            <a:ext cx="39290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 sz="2400">
              <a:latin typeface="Trebuchet MS" panose="020B0603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4063" y="1844675"/>
            <a:ext cx="2990850" cy="420052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7175" name="Прямокутник 3"/>
          <p:cNvSpPr>
            <a:spLocks noChangeArrowheads="1"/>
          </p:cNvSpPr>
          <p:nvPr/>
        </p:nvSpPr>
        <p:spPr bwMode="auto">
          <a:xfrm>
            <a:off x="1673225" y="2378075"/>
            <a:ext cx="4122738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altLang="uk-UA" sz="240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український </a:t>
            </a:r>
          </a:p>
          <a:p>
            <a:r>
              <a:rPr lang="uk-UA" altLang="uk-UA" sz="2400">
                <a:latin typeface="Times New Roman" panose="02020603050405020304" pitchFamily="18" charset="0"/>
                <a:cs typeface="Times New Roman" panose="02020603050405020304" pitchFamily="18" charset="0"/>
              </a:rPr>
              <a:t>вчений-мовознавець, фахівець у галузі ономастики, доктор філологічних наук, професор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Группа 2"/>
          <p:cNvGrpSpPr>
            <a:grpSpLocks/>
          </p:cNvGrpSpPr>
          <p:nvPr/>
        </p:nvGrpSpPr>
        <p:grpSpPr bwMode="auto">
          <a:xfrm>
            <a:off x="26988" y="0"/>
            <a:ext cx="1592262" cy="6858000"/>
            <a:chOff x="27355" y="0"/>
            <a:chExt cx="2012853" cy="6858001"/>
          </a:xfrm>
        </p:grpSpPr>
        <p:pic>
          <p:nvPicPr>
            <p:cNvPr id="25611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2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6092114" y="4324860"/>
            <a:ext cx="3051886" cy="2537211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5604" name="Прямокутник 3"/>
          <p:cNvSpPr>
            <a:spLocks noChangeArrowheads="1"/>
          </p:cNvSpPr>
          <p:nvPr/>
        </p:nvSpPr>
        <p:spPr bwMode="auto">
          <a:xfrm>
            <a:off x="1897063" y="1285875"/>
            <a:ext cx="66627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uk-UA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altLang="uk-UA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1619250" y="70973"/>
            <a:ext cx="74172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Радьо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Л. Н.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Ойконіми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-*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(-*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-*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у Х-ХХ ст. : 10.02.01 - українська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Тернопіль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2004.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15767" t="-399" r="5782" b="-1"/>
          <a:stretch/>
        </p:blipFill>
        <p:spPr>
          <a:xfrm>
            <a:off x="1879682" y="786055"/>
            <a:ext cx="3913785" cy="595373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6359" y="1685925"/>
            <a:ext cx="2413430" cy="23657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Группа 2"/>
          <p:cNvGrpSpPr>
            <a:grpSpLocks/>
          </p:cNvGrpSpPr>
          <p:nvPr/>
        </p:nvGrpSpPr>
        <p:grpSpPr bwMode="auto">
          <a:xfrm>
            <a:off x="26988" y="0"/>
            <a:ext cx="1592262" cy="6858000"/>
            <a:chOff x="27355" y="0"/>
            <a:chExt cx="2012853" cy="6858001"/>
          </a:xfrm>
        </p:grpSpPr>
        <p:pic>
          <p:nvPicPr>
            <p:cNvPr id="24583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4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39749" y="4509120"/>
            <a:ext cx="2825353" cy="2348881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" name="Прямокутник 2"/>
          <p:cNvSpPr/>
          <p:nvPr/>
        </p:nvSpPr>
        <p:spPr>
          <a:xfrm>
            <a:off x="1588717" y="105862"/>
            <a:ext cx="75603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Рульова Н. І.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Антропонімія Західного Поділля кінця Х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ІІ-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XX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10.02.01 - українська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Чернівці, 2004.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712" y="2278516"/>
            <a:ext cx="2285628" cy="23009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14436" t="588" r="4827"/>
          <a:stretch/>
        </p:blipFill>
        <p:spPr>
          <a:xfrm>
            <a:off x="4572000" y="894932"/>
            <a:ext cx="3888433" cy="58756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Группа 2"/>
          <p:cNvGrpSpPr>
            <a:grpSpLocks/>
          </p:cNvGrpSpPr>
          <p:nvPr/>
        </p:nvGrpSpPr>
        <p:grpSpPr bwMode="auto">
          <a:xfrm>
            <a:off x="26988" y="0"/>
            <a:ext cx="1592262" cy="6858000"/>
            <a:chOff x="27355" y="0"/>
            <a:chExt cx="2012853" cy="6858001"/>
          </a:xfrm>
        </p:grpSpPr>
        <p:pic>
          <p:nvPicPr>
            <p:cNvPr id="22538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9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39749" y="4509120"/>
            <a:ext cx="2825353" cy="2348881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9" name="Прямокутник 8"/>
          <p:cNvSpPr/>
          <p:nvPr/>
        </p:nvSpPr>
        <p:spPr>
          <a:xfrm>
            <a:off x="1619250" y="8758"/>
            <a:ext cx="739232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Бияк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Н. Я.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найменувань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осіб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українській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художній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прозі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збереження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функцій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німецькомовних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перекладах : 10.02.01 - українська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Івано-Франківськ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2004.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3754" y="3215528"/>
            <a:ext cx="2388726" cy="238872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l="17681" t="644" r="5034"/>
          <a:stretch/>
        </p:blipFill>
        <p:spPr>
          <a:xfrm>
            <a:off x="2483768" y="1267616"/>
            <a:ext cx="3600400" cy="540288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Группа 2"/>
          <p:cNvGrpSpPr>
            <a:grpSpLocks/>
          </p:cNvGrpSpPr>
          <p:nvPr/>
        </p:nvGrpSpPr>
        <p:grpSpPr bwMode="auto">
          <a:xfrm>
            <a:off x="26988" y="0"/>
            <a:ext cx="1592262" cy="6858000"/>
            <a:chOff x="27355" y="0"/>
            <a:chExt cx="2012853" cy="6858001"/>
          </a:xfrm>
        </p:grpSpPr>
        <p:pic>
          <p:nvPicPr>
            <p:cNvPr id="23559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60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0" y="4411997"/>
            <a:ext cx="2825353" cy="2348881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11" y="188640"/>
            <a:ext cx="1870724" cy="266429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4" name="TextBox 3"/>
          <p:cNvSpPr txBox="1"/>
          <p:nvPr/>
        </p:nvSpPr>
        <p:spPr>
          <a:xfrm>
            <a:off x="3735280" y="97172"/>
            <a:ext cx="2808312" cy="461665"/>
          </a:xfrm>
          <a:prstGeom prst="rect">
            <a:avLst/>
          </a:prstGeom>
          <a:gradFill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lin ang="2700000" scaled="1"/>
          </a:gra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Праці Н. Я. Бияк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157" y="776365"/>
            <a:ext cx="2040246" cy="286600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414" y="419472"/>
            <a:ext cx="1905990" cy="27860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211" y="3528673"/>
            <a:ext cx="2070979" cy="288621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496" y="722638"/>
            <a:ext cx="2019715" cy="280603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84" y="3174770"/>
            <a:ext cx="2147595" cy="293342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641" y="3893458"/>
            <a:ext cx="2121020" cy="28674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384" y="3838673"/>
            <a:ext cx="2118469" cy="28962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Группа 2"/>
          <p:cNvGrpSpPr>
            <a:grpSpLocks/>
          </p:cNvGrpSpPr>
          <p:nvPr/>
        </p:nvGrpSpPr>
        <p:grpSpPr bwMode="auto">
          <a:xfrm>
            <a:off x="26988" y="0"/>
            <a:ext cx="1592262" cy="6858000"/>
            <a:chOff x="27355" y="0"/>
            <a:chExt cx="2012853" cy="6858001"/>
          </a:xfrm>
        </p:grpSpPr>
        <p:pic>
          <p:nvPicPr>
            <p:cNvPr id="31753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4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-180528" y="4521544"/>
            <a:ext cx="2664296" cy="2214985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8" name="Прямокутник 7"/>
          <p:cNvSpPr/>
          <p:nvPr/>
        </p:nvSpPr>
        <p:spPr>
          <a:xfrm>
            <a:off x="1627802" y="11701"/>
            <a:ext cx="7497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 </a:t>
            </a:r>
            <a:endParaRPr lang="uk-UA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195029" y="167029"/>
            <a:ext cx="2362706" cy="3289903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27802" y="70018"/>
            <a:ext cx="2127880" cy="3500273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891267" y="117931"/>
            <a:ext cx="1871138" cy="3193138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120775" y="3796060"/>
            <a:ext cx="2097250" cy="2906189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780581" y="3417299"/>
            <a:ext cx="2231178" cy="3315712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374231" y="3612260"/>
            <a:ext cx="2250144" cy="296165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Группа 2"/>
          <p:cNvGrpSpPr>
            <a:grpSpLocks/>
          </p:cNvGrpSpPr>
          <p:nvPr/>
        </p:nvGrpSpPr>
        <p:grpSpPr bwMode="auto">
          <a:xfrm>
            <a:off x="26988" y="0"/>
            <a:ext cx="1592262" cy="6858000"/>
            <a:chOff x="27355" y="0"/>
            <a:chExt cx="2012853" cy="6858001"/>
          </a:xfrm>
        </p:grpSpPr>
        <p:pic>
          <p:nvPicPr>
            <p:cNvPr id="31753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4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39749" y="4509120"/>
            <a:ext cx="2825353" cy="2348881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8" name="Прямокутник 7"/>
          <p:cNvSpPr/>
          <p:nvPr/>
        </p:nvSpPr>
        <p:spPr>
          <a:xfrm>
            <a:off x="1627802" y="11701"/>
            <a:ext cx="749716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Сокіл Н. В.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Мікротопонімія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Сколівщини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10.02.01 - українська мова.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Львів, 2007.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 smtClean="0"/>
              <a:t> </a:t>
            </a:r>
            <a:endParaRPr lang="uk-UA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2104" y="2262626"/>
            <a:ext cx="2231518" cy="224649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l="24713" t="1235" r="5641"/>
          <a:stretch/>
        </p:blipFill>
        <p:spPr>
          <a:xfrm>
            <a:off x="4427984" y="743854"/>
            <a:ext cx="4536504" cy="585015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5038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Группа 2"/>
          <p:cNvGrpSpPr>
            <a:grpSpLocks/>
          </p:cNvGrpSpPr>
          <p:nvPr/>
        </p:nvGrpSpPr>
        <p:grpSpPr bwMode="auto">
          <a:xfrm>
            <a:off x="26988" y="0"/>
            <a:ext cx="1592262" cy="6858000"/>
            <a:chOff x="27355" y="0"/>
            <a:chExt cx="2012853" cy="6858001"/>
          </a:xfrm>
        </p:grpSpPr>
        <p:pic>
          <p:nvPicPr>
            <p:cNvPr id="30727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28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39749" y="4509120"/>
            <a:ext cx="2825353" cy="2348881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0724" name="Прямокутник 2"/>
          <p:cNvSpPr>
            <a:spLocks noChangeArrowheads="1"/>
          </p:cNvSpPr>
          <p:nvPr/>
        </p:nvSpPr>
        <p:spPr bwMode="auto">
          <a:xfrm>
            <a:off x="1639574" y="67851"/>
            <a:ext cx="7345362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uk-UA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Сколоздра</a:t>
            </a:r>
            <a:r>
              <a:rPr lang="ru-RU" alt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О. Р. </a:t>
            </a:r>
            <a:r>
              <a:rPr lang="ru-RU" alt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Онімна</a:t>
            </a:r>
            <a:r>
              <a:rPr lang="ru-RU" alt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alt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апелятивна</a:t>
            </a:r>
            <a:r>
              <a:rPr lang="ru-RU" alt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номінація</a:t>
            </a:r>
            <a:r>
              <a:rPr lang="ru-RU" alt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особи в </a:t>
            </a:r>
            <a:r>
              <a:rPr lang="ru-RU" alt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малій</a:t>
            </a:r>
            <a:r>
              <a:rPr lang="ru-RU" alt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прозі</a:t>
            </a:r>
            <a:r>
              <a:rPr lang="ru-RU" alt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Івана</a:t>
            </a:r>
            <a:r>
              <a:rPr lang="ru-RU" alt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Франка </a:t>
            </a:r>
            <a:r>
              <a:rPr lang="ru-RU" alt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10.02.01 - українська </a:t>
            </a:r>
            <a:r>
              <a:rPr lang="ru-RU" alt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мова</a:t>
            </a:r>
            <a:r>
              <a:rPr lang="ru-RU" alt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Львів</a:t>
            </a:r>
            <a:r>
              <a:rPr lang="ru-RU" alt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2008.</a:t>
            </a:r>
            <a:endParaRPr lang="ru-RU" alt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altLang="uk-UA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2434" y="2420888"/>
            <a:ext cx="2190457" cy="22345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3968" y="981434"/>
            <a:ext cx="4555848" cy="569027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Группа 2"/>
          <p:cNvGrpSpPr>
            <a:grpSpLocks/>
          </p:cNvGrpSpPr>
          <p:nvPr/>
        </p:nvGrpSpPr>
        <p:grpSpPr bwMode="auto">
          <a:xfrm>
            <a:off x="26988" y="0"/>
            <a:ext cx="1592262" cy="6858000"/>
            <a:chOff x="27355" y="0"/>
            <a:chExt cx="2012853" cy="6858001"/>
          </a:xfrm>
        </p:grpSpPr>
        <p:pic>
          <p:nvPicPr>
            <p:cNvPr id="21511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2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5796136" y="4306858"/>
            <a:ext cx="3068643" cy="2551142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" name="Прямокутник 2"/>
          <p:cNvSpPr/>
          <p:nvPr/>
        </p:nvSpPr>
        <p:spPr>
          <a:xfrm>
            <a:off x="1592212" y="0"/>
            <a:ext cx="752475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Дика Л. Л.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Ойконімія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Східного Поділля (ХІ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V-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ХХ ст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 :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10.02.01 -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українська мова. Тернопіль, 2009.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19147" r="7061"/>
          <a:stretch/>
        </p:blipFill>
        <p:spPr>
          <a:xfrm>
            <a:off x="1907704" y="764704"/>
            <a:ext cx="3524374" cy="595586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2325" y="1992315"/>
            <a:ext cx="2376264" cy="23145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Группа 2"/>
          <p:cNvGrpSpPr>
            <a:grpSpLocks/>
          </p:cNvGrpSpPr>
          <p:nvPr/>
        </p:nvGrpSpPr>
        <p:grpSpPr bwMode="auto">
          <a:xfrm>
            <a:off x="26988" y="0"/>
            <a:ext cx="1592262" cy="6858000"/>
            <a:chOff x="27355" y="0"/>
            <a:chExt cx="2012853" cy="6858001"/>
          </a:xfrm>
        </p:grpSpPr>
        <p:pic>
          <p:nvPicPr>
            <p:cNvPr id="20487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8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1403648" y="1148382"/>
            <a:ext cx="2825353" cy="2348881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" name="Прямокутник 2"/>
          <p:cNvSpPr/>
          <p:nvPr/>
        </p:nvSpPr>
        <p:spPr>
          <a:xfrm>
            <a:off x="1619250" y="116632"/>
            <a:ext cx="75247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Волянюк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І. О.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Становлення і розвиток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ойконімії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Північної Тернопільщини ХІІ - ХХ ст. : 10.02.01 - українська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мова. Тернопіль, 2009.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13088" t="800" r="2913"/>
          <a:stretch/>
        </p:blipFill>
        <p:spPr>
          <a:xfrm>
            <a:off x="4763725" y="836712"/>
            <a:ext cx="4176464" cy="5915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7704" y="3933056"/>
            <a:ext cx="2536758" cy="25538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Группа 2"/>
          <p:cNvGrpSpPr>
            <a:grpSpLocks/>
          </p:cNvGrpSpPr>
          <p:nvPr/>
        </p:nvGrpSpPr>
        <p:grpSpPr bwMode="auto">
          <a:xfrm>
            <a:off x="26988" y="0"/>
            <a:ext cx="1592262" cy="6858000"/>
            <a:chOff x="27355" y="0"/>
            <a:chExt cx="2012853" cy="6858001"/>
          </a:xfrm>
        </p:grpSpPr>
        <p:pic>
          <p:nvPicPr>
            <p:cNvPr id="15368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9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39749" y="4509120"/>
            <a:ext cx="2825353" cy="2348881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5364" name="Прямокутник 2"/>
          <p:cNvSpPr>
            <a:spLocks noChangeArrowheads="1"/>
          </p:cNvSpPr>
          <p:nvPr/>
        </p:nvSpPr>
        <p:spPr bwMode="auto">
          <a:xfrm>
            <a:off x="1652449" y="103855"/>
            <a:ext cx="7524750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uk-UA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Петрашик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Ю. М.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Ергонімія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Тернопільщини кінця ХХ - початку ХХІ ст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: 10.02.01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українська мова. Тернопіль, 2012.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9752" y="3390485"/>
            <a:ext cx="2253137" cy="22372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4048" y="1088740"/>
            <a:ext cx="3938602" cy="548246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Группа 2"/>
          <p:cNvGrpSpPr>
            <a:grpSpLocks/>
          </p:cNvGrpSpPr>
          <p:nvPr/>
        </p:nvGrpSpPr>
        <p:grpSpPr bwMode="auto">
          <a:xfrm>
            <a:off x="26988" y="0"/>
            <a:ext cx="1592262" cy="6858000"/>
            <a:chOff x="27355" y="0"/>
            <a:chExt cx="2012853" cy="6858001"/>
          </a:xfrm>
        </p:grpSpPr>
        <p:pic>
          <p:nvPicPr>
            <p:cNvPr id="8198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9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-26579" y="4581128"/>
            <a:ext cx="2886602" cy="2399801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8197" name="Прямокутник 2"/>
          <p:cNvSpPr>
            <a:spLocks noChangeArrowheads="1"/>
          </p:cNvSpPr>
          <p:nvPr/>
        </p:nvSpPr>
        <p:spPr bwMode="auto">
          <a:xfrm>
            <a:off x="1646238" y="20637"/>
            <a:ext cx="7497762" cy="681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uk-UA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1955</a:t>
            </a:r>
            <a:r>
              <a:rPr lang="en-US" altLang="uk-UA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altLang="uk-UA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1960 р</a:t>
            </a:r>
            <a:r>
              <a:rPr lang="uk-UA" altLang="uk-UA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р. – </a:t>
            </a:r>
            <a:r>
              <a:rPr lang="ru-RU" altLang="uk-UA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навчався</a:t>
            </a:r>
            <a:r>
              <a:rPr lang="ru-RU" altLang="uk-UA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uk-UA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філологічному</a:t>
            </a:r>
            <a:r>
              <a:rPr lang="ru-RU" alt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факультеті</a:t>
            </a:r>
            <a:r>
              <a:rPr lang="ru-RU" alt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Львівського</a:t>
            </a:r>
            <a:r>
              <a:rPr lang="ru-RU" alt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університету</a:t>
            </a:r>
            <a:r>
              <a:rPr lang="ru-RU" alt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altLang="uk-UA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1960</a:t>
            </a:r>
            <a:r>
              <a:rPr lang="en-US" altLang="uk-UA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altLang="uk-UA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1966 </a:t>
            </a:r>
            <a:r>
              <a:rPr lang="ru-RU" altLang="uk-UA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рр</a:t>
            </a:r>
            <a:r>
              <a:rPr lang="ru-RU" altLang="uk-UA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– старший </a:t>
            </a:r>
            <a:r>
              <a:rPr lang="ru-RU" alt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лаборант </a:t>
            </a:r>
            <a:r>
              <a:rPr lang="ru-RU" altLang="uk-UA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Інституту</a:t>
            </a:r>
            <a:r>
              <a:rPr lang="ru-RU" altLang="uk-UA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суспільних</a:t>
            </a:r>
            <a:r>
              <a:rPr lang="ru-RU" alt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наук АН </a:t>
            </a:r>
            <a:r>
              <a:rPr lang="ru-RU" altLang="uk-UA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УРСР.</a:t>
            </a:r>
          </a:p>
          <a:p>
            <a:r>
              <a:rPr lang="ru-RU" altLang="uk-UA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1966</a:t>
            </a:r>
            <a:r>
              <a:rPr lang="en-US" altLang="uk-UA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altLang="uk-UA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1992 </a:t>
            </a:r>
            <a:r>
              <a:rPr lang="ru-RU" altLang="uk-UA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рр</a:t>
            </a:r>
            <a:r>
              <a:rPr lang="ru-RU" altLang="uk-UA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– </a:t>
            </a:r>
            <a:r>
              <a:rPr lang="ru-RU" altLang="uk-UA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викладач</a:t>
            </a:r>
            <a:r>
              <a:rPr lang="ru-RU" altLang="uk-UA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старший </a:t>
            </a:r>
            <a:r>
              <a:rPr lang="ru-RU" altLang="uk-UA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викладач</a:t>
            </a:r>
            <a:r>
              <a:rPr lang="ru-RU" altLang="uk-UA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доцент, </a:t>
            </a:r>
            <a:r>
              <a:rPr lang="ru-RU" altLang="uk-UA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завідувач</a:t>
            </a:r>
            <a:r>
              <a:rPr lang="ru-RU" altLang="uk-UA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кафедри</a:t>
            </a:r>
            <a:r>
              <a:rPr lang="ru-RU" altLang="uk-UA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української</a:t>
            </a:r>
            <a:r>
              <a:rPr lang="ru-RU" altLang="uk-UA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мови</a:t>
            </a:r>
            <a:r>
              <a:rPr lang="ru-RU" altLang="uk-UA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Чернівецького</a:t>
            </a:r>
            <a:r>
              <a:rPr lang="ru-RU" altLang="uk-UA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університету</a:t>
            </a:r>
            <a:r>
              <a:rPr lang="ru-RU" altLang="uk-UA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altLang="uk-UA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1966 р. </a:t>
            </a:r>
            <a:r>
              <a:rPr lang="ru-RU" alt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altLang="uk-UA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викладач</a:t>
            </a:r>
            <a:r>
              <a:rPr lang="ru-RU" alt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altLang="uk-UA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Чернівецькому</a:t>
            </a:r>
            <a:r>
              <a:rPr lang="ru-RU" alt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університеті</a:t>
            </a:r>
            <a:r>
              <a:rPr lang="ru-RU" alt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altLang="uk-UA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1969-1972 </a:t>
            </a:r>
            <a:r>
              <a:rPr lang="ru-RU" altLang="uk-UA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рр</a:t>
            </a:r>
            <a:r>
              <a:rPr lang="ru-RU" altLang="uk-UA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uk-UA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навчався</a:t>
            </a:r>
            <a:r>
              <a:rPr lang="ru-RU" alt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altLang="uk-UA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аспірантурі</a:t>
            </a:r>
            <a:r>
              <a:rPr lang="ru-RU" alt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 </a:t>
            </a:r>
            <a:r>
              <a:rPr lang="ru-RU" altLang="uk-UA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кафедрі</a:t>
            </a:r>
            <a:r>
              <a:rPr lang="ru-RU" alt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української</a:t>
            </a:r>
            <a:r>
              <a:rPr lang="ru-RU" alt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мови </a:t>
            </a:r>
            <a:r>
              <a:rPr lang="ru-RU" altLang="uk-UA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Львівського</a:t>
            </a:r>
            <a:r>
              <a:rPr lang="ru-RU" alt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університету</a:t>
            </a:r>
            <a:r>
              <a:rPr lang="ru-RU" alt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alt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1972 </a:t>
            </a:r>
            <a:r>
              <a:rPr lang="ru-RU" altLang="uk-UA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altLang="uk-UA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захистив</a:t>
            </a:r>
            <a:r>
              <a:rPr lang="ru-RU" alt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кандидатську</a:t>
            </a:r>
            <a:r>
              <a:rPr lang="ru-RU" alt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дисертацію</a:t>
            </a:r>
            <a:r>
              <a:rPr lang="ru-RU" alt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alt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з </a:t>
            </a:r>
            <a:r>
              <a:rPr lang="ru-RU" altLang="uk-UA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вересня</a:t>
            </a:r>
            <a:r>
              <a:rPr lang="ru-RU" alt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1984 р. до лютого 1993 р. </a:t>
            </a:r>
            <a:r>
              <a:rPr lang="ru-RU" altLang="uk-UA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uk-UA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посаді</a:t>
            </a:r>
            <a:r>
              <a:rPr lang="ru-RU" altLang="uk-UA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доцента.</a:t>
            </a:r>
          </a:p>
          <a:p>
            <a:r>
              <a:rPr lang="uk-UA" altLang="uk-UA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uk-UA" alt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1993 </a:t>
            </a:r>
            <a:r>
              <a:rPr lang="uk-UA" altLang="uk-UA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uk-UA" alt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завідувач кафедри українського і загального мовознавства Тернопільського педагогічного університету.</a:t>
            </a:r>
          </a:p>
          <a:p>
            <a:r>
              <a:rPr lang="uk-UA" altLang="uk-UA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Одночасно </a:t>
            </a:r>
            <a:r>
              <a:rPr lang="uk-UA" alt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 </a:t>
            </a:r>
            <a:r>
              <a:rPr lang="uk-UA" altLang="uk-UA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1998-2003 </a:t>
            </a:r>
            <a:r>
              <a:rPr lang="uk-UA" alt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рр. викладав у Католицькому університеті в Любліні: від </a:t>
            </a:r>
            <a:r>
              <a:rPr lang="uk-UA" altLang="uk-UA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1999 р. </a:t>
            </a:r>
            <a:r>
              <a:rPr lang="uk-UA" alt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керівник кафедри слов’янських мов.</a:t>
            </a:r>
            <a:endParaRPr lang="ru-RU" altLang="uk-UA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alt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1993 </a:t>
            </a:r>
            <a:r>
              <a:rPr lang="uk-UA" altLang="uk-UA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uk-UA" alt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захистив докторську дисертацію.</a:t>
            </a:r>
          </a:p>
          <a:p>
            <a:r>
              <a:rPr lang="uk-UA" alt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Член авторського міжнародного колективу з укладання </a:t>
            </a:r>
          </a:p>
          <a:p>
            <a:r>
              <a:rPr lang="uk-UA" alt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«Слов’янського ономастичного атласу». Член Національної ради з </a:t>
            </a:r>
          </a:p>
          <a:p>
            <a:r>
              <a:rPr lang="uk-UA" alt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географічних назв при КМ України. Відповідальний редактор </a:t>
            </a:r>
          </a:p>
          <a:p>
            <a:r>
              <a:rPr lang="uk-UA" alt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«Наукових записок ТДПУ. Серія: Мовознавство». Учасник   </a:t>
            </a:r>
          </a:p>
          <a:p>
            <a:r>
              <a:rPr lang="uk-UA" alt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міжнародних наукових конференцій та конгресів в Україні, </a:t>
            </a:r>
          </a:p>
          <a:p>
            <a:r>
              <a:rPr lang="uk-UA" alt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Австрії, Білорусії, Польщі; 1, 2, 4 з’їздів україністів світу </a:t>
            </a:r>
          </a:p>
          <a:p>
            <a:r>
              <a:rPr lang="uk-UA" altLang="uk-UA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(Київ, 1990; Львів, 1993; Одеса, 1996)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Группа 2"/>
          <p:cNvGrpSpPr>
            <a:grpSpLocks/>
          </p:cNvGrpSpPr>
          <p:nvPr/>
        </p:nvGrpSpPr>
        <p:grpSpPr bwMode="auto">
          <a:xfrm>
            <a:off x="26988" y="0"/>
            <a:ext cx="1592262" cy="6858000"/>
            <a:chOff x="27355" y="0"/>
            <a:chExt cx="2012853" cy="6858001"/>
          </a:xfrm>
        </p:grpSpPr>
        <p:pic>
          <p:nvPicPr>
            <p:cNvPr id="17416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7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39749" y="4509120"/>
            <a:ext cx="2825353" cy="2348881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7412" name="Прямокутник 2"/>
          <p:cNvSpPr>
            <a:spLocks noChangeArrowheads="1"/>
          </p:cNvSpPr>
          <p:nvPr/>
        </p:nvSpPr>
        <p:spPr bwMode="auto">
          <a:xfrm>
            <a:off x="1785938" y="800100"/>
            <a:ext cx="72723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alt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1619250" y="92213"/>
            <a:ext cx="72732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Вирста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Н. Б.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Становлення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розвиток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антропонімії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Покуття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10.02.01 - у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країнська мова. Тернопіль, 2012.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0155" y="2883759"/>
            <a:ext cx="2248682" cy="21706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9609" y="936207"/>
            <a:ext cx="4143375" cy="583882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Группа 2"/>
          <p:cNvGrpSpPr>
            <a:grpSpLocks/>
          </p:cNvGrpSpPr>
          <p:nvPr/>
        </p:nvGrpSpPr>
        <p:grpSpPr bwMode="auto">
          <a:xfrm>
            <a:off x="26988" y="0"/>
            <a:ext cx="1592262" cy="6858000"/>
            <a:chOff x="27355" y="0"/>
            <a:chExt cx="2012853" cy="6858001"/>
          </a:xfrm>
        </p:grpSpPr>
        <p:pic>
          <p:nvPicPr>
            <p:cNvPr id="18439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0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-180528" y="4317189"/>
            <a:ext cx="2970046" cy="246917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632206" y="642521"/>
            <a:ext cx="2166065" cy="3059150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795128" y="108277"/>
            <a:ext cx="2616262" cy="400110"/>
          </a:xfrm>
          <a:prstGeom prst="rect">
            <a:avLst/>
          </a:prstGeom>
          <a:gradFill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lin ang="2700000" scaled="1"/>
          </a:gra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Праці Н. Б. </a:t>
            </a:r>
            <a:r>
              <a:rPr lang="uk-UA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Вирсти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19624" r="7764" b="2"/>
          <a:stretch/>
        </p:blipFill>
        <p:spPr>
          <a:xfrm>
            <a:off x="6985738" y="217620"/>
            <a:ext cx="1957379" cy="2993759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14914" t="-1" r="9453" b="1"/>
          <a:stretch/>
        </p:blipFill>
        <p:spPr>
          <a:xfrm>
            <a:off x="386468" y="308332"/>
            <a:ext cx="2114184" cy="3123074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7898" y="624611"/>
            <a:ext cx="1908213" cy="2786113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11227" y="3503190"/>
            <a:ext cx="2359997" cy="32831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09795" y="3817895"/>
            <a:ext cx="2111330" cy="296846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Группа 2"/>
          <p:cNvGrpSpPr>
            <a:grpSpLocks/>
          </p:cNvGrpSpPr>
          <p:nvPr/>
        </p:nvGrpSpPr>
        <p:grpSpPr bwMode="auto">
          <a:xfrm>
            <a:off x="26988" y="0"/>
            <a:ext cx="1592262" cy="6858000"/>
            <a:chOff x="27355" y="0"/>
            <a:chExt cx="2012853" cy="6858001"/>
          </a:xfrm>
        </p:grpSpPr>
        <p:pic>
          <p:nvPicPr>
            <p:cNvPr id="19465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6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39749" y="4509120"/>
            <a:ext cx="2825353" cy="2348881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5" name="Прямокутник 4"/>
          <p:cNvSpPr/>
          <p:nvPr/>
        </p:nvSpPr>
        <p:spPr>
          <a:xfrm>
            <a:off x="1602753" y="24554"/>
            <a:ext cx="752475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Білінська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Л. П.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мікротопонімії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Покуття :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10.02.01 -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українська мова. Тернопіль, 2012.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008" y="764704"/>
            <a:ext cx="4348835" cy="600275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3728" y="2852936"/>
            <a:ext cx="2146962" cy="21615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Группа 2"/>
          <p:cNvGrpSpPr>
            <a:grpSpLocks/>
          </p:cNvGrpSpPr>
          <p:nvPr/>
        </p:nvGrpSpPr>
        <p:grpSpPr bwMode="auto">
          <a:xfrm>
            <a:off x="26988" y="0"/>
            <a:ext cx="1592262" cy="6858000"/>
            <a:chOff x="27355" y="0"/>
            <a:chExt cx="2012853" cy="6858001"/>
          </a:xfrm>
        </p:grpSpPr>
        <p:pic>
          <p:nvPicPr>
            <p:cNvPr id="26631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32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39749" y="4509120"/>
            <a:ext cx="2825353" cy="2348881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6628" name="Прямокутник 2"/>
          <p:cNvSpPr>
            <a:spLocks noChangeArrowheads="1"/>
          </p:cNvSpPr>
          <p:nvPr/>
        </p:nvSpPr>
        <p:spPr bwMode="auto">
          <a:xfrm>
            <a:off x="1564505" y="601633"/>
            <a:ext cx="759916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Колесник Н. С. </a:t>
            </a:r>
            <a:r>
              <a:rPr lang="ru-RU" alt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Онімний </a:t>
            </a:r>
            <a:r>
              <a:rPr lang="ru-RU" alt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простір</a:t>
            </a:r>
            <a:r>
              <a:rPr lang="ru-RU" alt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українського</a:t>
            </a:r>
            <a:r>
              <a:rPr lang="ru-RU" alt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пісенного</a:t>
            </a:r>
            <a:r>
              <a:rPr lang="ru-RU" alt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фольклору: </a:t>
            </a:r>
            <a:r>
              <a:rPr lang="ru-RU" alt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семантичний</a:t>
            </a:r>
            <a:r>
              <a:rPr lang="ru-RU" alt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структурний</a:t>
            </a:r>
            <a:r>
              <a:rPr lang="ru-RU" alt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alt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функціональний</a:t>
            </a:r>
            <a:r>
              <a:rPr lang="ru-RU" alt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аспекти</a:t>
            </a:r>
            <a:r>
              <a:rPr lang="ru-RU" alt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10.02.01 – українська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035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філологічні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науки. Чернівці, 2017.</a:t>
            </a:r>
            <a:endParaRPr lang="uk-UA" alt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8969" y="3043481"/>
            <a:ext cx="2133242" cy="21332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11595" t="307" r="3852"/>
          <a:stretch/>
        </p:blipFill>
        <p:spPr>
          <a:xfrm>
            <a:off x="5518367" y="1769770"/>
            <a:ext cx="3332297" cy="488974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5" name="Прямокутник 4"/>
          <p:cNvSpPr/>
          <p:nvPr/>
        </p:nvSpPr>
        <p:spPr>
          <a:xfrm>
            <a:off x="1856453" y="107740"/>
            <a:ext cx="7015269" cy="4616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Науковий консультант докторських дисертацій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2" name="Группа 2"/>
          <p:cNvGrpSpPr>
            <a:grpSpLocks/>
          </p:cNvGrpSpPr>
          <p:nvPr/>
        </p:nvGrpSpPr>
        <p:grpSpPr bwMode="auto">
          <a:xfrm>
            <a:off x="26988" y="0"/>
            <a:ext cx="1592262" cy="6858000"/>
            <a:chOff x="27355" y="0"/>
            <a:chExt cx="2012853" cy="6858001"/>
          </a:xfrm>
        </p:grpSpPr>
        <p:pic>
          <p:nvPicPr>
            <p:cNvPr id="40967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68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39749" y="4509120"/>
            <a:ext cx="2825353" cy="2348881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40964" name="Прямокутник 2"/>
          <p:cNvSpPr>
            <a:spLocks noChangeArrowheads="1"/>
          </p:cNvSpPr>
          <p:nvPr/>
        </p:nvSpPr>
        <p:spPr bwMode="auto">
          <a:xfrm>
            <a:off x="1766888" y="404813"/>
            <a:ext cx="734536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alt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alt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329896" y="3212976"/>
            <a:ext cx="2497072" cy="3428519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979381" y="297170"/>
            <a:ext cx="2769413" cy="461665"/>
          </a:xfrm>
          <a:prstGeom prst="rect">
            <a:avLst/>
          </a:prstGeom>
          <a:gradFill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lin ang="2700000" scaled="1"/>
          </a:gra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раці науковців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755" y="2276872"/>
            <a:ext cx="2123440" cy="321564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80" y="1135161"/>
            <a:ext cx="2370474" cy="312554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8" name="Группа 2"/>
          <p:cNvGrpSpPr>
            <a:grpSpLocks/>
          </p:cNvGrpSpPr>
          <p:nvPr/>
        </p:nvGrpSpPr>
        <p:grpSpPr bwMode="auto">
          <a:xfrm>
            <a:off x="-324544" y="0"/>
            <a:ext cx="1592262" cy="6858000"/>
            <a:chOff x="27355" y="0"/>
            <a:chExt cx="2012853" cy="6858001"/>
          </a:xfrm>
        </p:grpSpPr>
        <p:pic>
          <p:nvPicPr>
            <p:cNvPr id="50183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184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-396552" y="4509119"/>
            <a:ext cx="2825353" cy="2348881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1908175" y="107950"/>
            <a:ext cx="7056438" cy="430213"/>
          </a:xfrm>
          <a:prstGeom prst="rect">
            <a:avLst/>
          </a:prstGeom>
          <a:gradFill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lin ang="2700000" scaled="1"/>
          </a:gra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uk-UA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Опонування</a:t>
            </a:r>
            <a:r>
              <a:rPr lang="uk-UA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кандидатських і докторських дисертацій</a:t>
            </a:r>
          </a:p>
        </p:txBody>
      </p:sp>
      <p:sp>
        <p:nvSpPr>
          <p:cNvPr id="5" name="Прямокутник 4"/>
          <p:cNvSpPr/>
          <p:nvPr/>
        </p:nvSpPr>
        <p:spPr>
          <a:xfrm>
            <a:off x="1619250" y="538163"/>
            <a:ext cx="7345363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  <a:defRPr/>
            </a:pPr>
            <a:endParaRPr lang="uk-UA" dirty="0"/>
          </a:p>
          <a:p>
            <a:pPr>
              <a:defRPr/>
            </a:pPr>
            <a:endParaRPr lang="uk-UA" dirty="0"/>
          </a:p>
          <a:p>
            <a:pPr>
              <a:defRPr/>
            </a:pPr>
            <a:endParaRPr lang="uk-UA" dirty="0"/>
          </a:p>
        </p:txBody>
      </p:sp>
      <p:sp>
        <p:nvSpPr>
          <p:cNvPr id="50182" name="Прямокутник 6"/>
          <p:cNvSpPr>
            <a:spLocks noChangeArrowheads="1"/>
          </p:cNvSpPr>
          <p:nvPr/>
        </p:nvSpPr>
        <p:spPr bwMode="auto">
          <a:xfrm>
            <a:off x="1908175" y="3216275"/>
            <a:ext cx="68405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uk-UA" altLang="uk-UA"/>
          </a:p>
          <a:p>
            <a:r>
              <a:rPr lang="uk-UA" altLang="uk-UA"/>
              <a:t> </a:t>
            </a:r>
          </a:p>
        </p:txBody>
      </p:sp>
      <p:sp>
        <p:nvSpPr>
          <p:cNvPr id="3" name="Прямокутник 2"/>
          <p:cNvSpPr/>
          <p:nvPr/>
        </p:nvSpPr>
        <p:spPr>
          <a:xfrm>
            <a:off x="1619250" y="620688"/>
            <a:ext cx="7524749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Купчинська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З. О. Лексико-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семантична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словотвірна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структура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географічних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на-ин,-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Х–ХХ ст.): 10.02.02 -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Львів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1993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Глібчук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H. M.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Мовознавчі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погляди Олени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Курило: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10.02.02 - українська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Львів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1994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Войтив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А. В. Названия одежды в памятниках украинского языка XIV-XVIII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10.02.01 - українська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Львів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1995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Колесник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Н. С.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Особові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імена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обрядових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піснях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10.02.01 - українська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Тернопіль,1998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Габорак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М. М. Семантико-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словотвірні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типи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ойконімів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Прикарпаття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(ХІІ - ХХ ст.) : 10.02.01 - українська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Івано-Франківськ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1999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Костик Л. Б.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Гідронімія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Буковини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назви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непротічних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вод) :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10.02.01 - українська мова. Чернівці, 2003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78" name="Группа 2"/>
          <p:cNvGrpSpPr>
            <a:grpSpLocks/>
          </p:cNvGrpSpPr>
          <p:nvPr/>
        </p:nvGrpSpPr>
        <p:grpSpPr bwMode="auto">
          <a:xfrm>
            <a:off x="2849" y="0"/>
            <a:ext cx="1592262" cy="6858000"/>
            <a:chOff x="27355" y="0"/>
            <a:chExt cx="2012853" cy="6858001"/>
          </a:xfrm>
        </p:grpSpPr>
        <p:pic>
          <p:nvPicPr>
            <p:cNvPr id="50183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184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-396552" y="4509119"/>
            <a:ext cx="2825353" cy="2348881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5" name="Прямокутник 4"/>
          <p:cNvSpPr/>
          <p:nvPr/>
        </p:nvSpPr>
        <p:spPr>
          <a:xfrm>
            <a:off x="1619250" y="538163"/>
            <a:ext cx="7345363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  <a:defRPr/>
            </a:pPr>
            <a:endParaRPr lang="uk-UA" dirty="0"/>
          </a:p>
          <a:p>
            <a:pPr>
              <a:defRPr/>
            </a:pPr>
            <a:endParaRPr lang="uk-UA" dirty="0"/>
          </a:p>
          <a:p>
            <a:pPr>
              <a:defRPr/>
            </a:pPr>
            <a:endParaRPr lang="uk-UA" dirty="0"/>
          </a:p>
        </p:txBody>
      </p:sp>
      <p:sp>
        <p:nvSpPr>
          <p:cNvPr id="50182" name="Прямокутник 6"/>
          <p:cNvSpPr>
            <a:spLocks noChangeArrowheads="1"/>
          </p:cNvSpPr>
          <p:nvPr/>
        </p:nvSpPr>
        <p:spPr bwMode="auto">
          <a:xfrm>
            <a:off x="1908175" y="3216275"/>
            <a:ext cx="68405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uk-UA" altLang="uk-UA"/>
          </a:p>
          <a:p>
            <a:r>
              <a:rPr lang="uk-UA" altLang="uk-UA"/>
              <a:t> </a:t>
            </a:r>
          </a:p>
        </p:txBody>
      </p:sp>
      <p:sp>
        <p:nvSpPr>
          <p:cNvPr id="6" name="Прямокутник 5"/>
          <p:cNvSpPr/>
          <p:nvPr/>
        </p:nvSpPr>
        <p:spPr>
          <a:xfrm>
            <a:off x="1619249" y="214997"/>
            <a:ext cx="75247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dirty="0"/>
          </a:p>
          <a:p>
            <a:endParaRPr lang="ru-RU" dirty="0" smtClean="0"/>
          </a:p>
          <a:p>
            <a:endParaRPr lang="uk-UA" dirty="0"/>
          </a:p>
        </p:txBody>
      </p:sp>
      <p:sp>
        <p:nvSpPr>
          <p:cNvPr id="3" name="Прямокутник 2"/>
          <p:cNvSpPr/>
          <p:nvPr/>
        </p:nvSpPr>
        <p:spPr>
          <a:xfrm>
            <a:off x="1619249" y="116632"/>
            <a:ext cx="7524751" cy="1148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Бичкова Т. С.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Фонетичні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словозмінні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рукописних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апокрифічних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збірників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XVII - XVIII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ст. 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контексті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становлення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літературної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10.02.01 – українська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Чернівці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2005.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Шотова-Ніколенко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В. Онімний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простір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романів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Ю.І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Яновського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10.02.01 – українська мова. Одеса, 2005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Абдула Ю. А. Становлення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ойконімії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Слобожанщини </a:t>
            </a:r>
          </a:p>
          <a:p>
            <a:pPr algn="just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(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матеріалі Харківщини) : 10.02.01 -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українська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мова.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just"/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Кіровоград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2008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Петренко О. Д. Ономастика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дитячих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творів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Роалда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Дала : 10.02.04. –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германські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Одеса, 2006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Лисенко А. В.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Ойконімія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Полтавської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10.02.01 – українська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Чернівці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2007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Якимович-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Чапран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Д. Б. Лексика 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позначення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понять 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мовознавства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пам'ятках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XVI - XVII ст. : 10.02.01 - українська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Львів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2008.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72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54" name="Группа 2"/>
          <p:cNvGrpSpPr>
            <a:grpSpLocks/>
          </p:cNvGrpSpPr>
          <p:nvPr/>
        </p:nvGrpSpPr>
        <p:grpSpPr bwMode="auto">
          <a:xfrm>
            <a:off x="26988" y="0"/>
            <a:ext cx="1592262" cy="6858000"/>
            <a:chOff x="27355" y="0"/>
            <a:chExt cx="2012853" cy="6858001"/>
          </a:xfrm>
        </p:grpSpPr>
        <p:pic>
          <p:nvPicPr>
            <p:cNvPr id="49161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2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27446" y="4992301"/>
            <a:ext cx="2223611" cy="1848618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4" name="Прямокутник 3"/>
          <p:cNvSpPr/>
          <p:nvPr/>
        </p:nvSpPr>
        <p:spPr>
          <a:xfrm>
            <a:off x="1632011" y="188640"/>
            <a:ext cx="7345238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Галай О. Б. Українська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урбанонімія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Закарпаття в ХХ-ХХІ ст. : 10.02.01 – українська мова. Ужгород, 2009.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Мельник Г. І.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Онімікон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структурі ідіостилю (на матеріалі поезії Євгена Маланюка) : 10.02.01 -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українська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мова. Одеса, 2009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Нуждак Л. В. Український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ономастикон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посттоталітарної доби крізь призму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еколінгвістики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10.02.01 – українська мова. Ужгород, 2010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Павликівська Н. М. Українська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псевдонімія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ХХ століття : 10.02.01 - українська мова. Вінниця, 2010.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Шульська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Н. М. Неофіційна антропонімія Західного Полісся : 10.02.01 – українська мова. Луцьк, 2011.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Вебер Н. В. 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Мікроойконімія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Івано-Франківщини : 10.02.01 – українська мова. Івано-Франківськ, 2012.</a:t>
            </a:r>
          </a:p>
          <a:p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02" name="Группа 2"/>
          <p:cNvGrpSpPr>
            <a:grpSpLocks/>
          </p:cNvGrpSpPr>
          <p:nvPr/>
        </p:nvGrpSpPr>
        <p:grpSpPr bwMode="auto">
          <a:xfrm>
            <a:off x="26988" y="0"/>
            <a:ext cx="1592262" cy="6858000"/>
            <a:chOff x="27355" y="0"/>
            <a:chExt cx="2012853" cy="6858001"/>
          </a:xfrm>
        </p:grpSpPr>
        <p:pic>
          <p:nvPicPr>
            <p:cNvPr id="51213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14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-296331" y="4913403"/>
            <a:ext cx="2305663" cy="1916832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4" name="Прямокутник 3"/>
          <p:cNvSpPr/>
          <p:nvPr/>
        </p:nvSpPr>
        <p:spPr>
          <a:xfrm>
            <a:off x="1816100" y="155575"/>
            <a:ext cx="3108325" cy="3683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Академічні тексти України:</a:t>
            </a:r>
          </a:p>
        </p:txBody>
      </p:sp>
      <p:sp>
        <p:nvSpPr>
          <p:cNvPr id="5" name="Прямокутник 4"/>
          <p:cNvSpPr/>
          <p:nvPr/>
        </p:nvSpPr>
        <p:spPr>
          <a:xfrm>
            <a:off x="1635527" y="2153028"/>
            <a:ext cx="1216025" cy="36988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Вікіпедія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Прямокутник 5"/>
          <p:cNvSpPr/>
          <p:nvPr/>
        </p:nvSpPr>
        <p:spPr>
          <a:xfrm>
            <a:off x="1635527" y="2994124"/>
            <a:ext cx="2022348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Науковці </a:t>
            </a:r>
            <a:r>
              <a:rPr lang="uk-UA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Укрїни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кутник 7"/>
          <p:cNvSpPr/>
          <p:nvPr/>
        </p:nvSpPr>
        <p:spPr>
          <a:xfrm>
            <a:off x="1608812" y="4288445"/>
            <a:ext cx="6159500" cy="64611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Репозитарій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Тернопільського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національного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педагогічного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університету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імені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Володимира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Гнатюка:</a:t>
            </a:r>
          </a:p>
        </p:txBody>
      </p:sp>
      <p:sp>
        <p:nvSpPr>
          <p:cNvPr id="51210" name="Прямокутник 11"/>
          <p:cNvSpPr>
            <a:spLocks noChangeArrowheads="1"/>
          </p:cNvSpPr>
          <p:nvPr/>
        </p:nvSpPr>
        <p:spPr bwMode="auto">
          <a:xfrm>
            <a:off x="1574555" y="2527268"/>
            <a:ext cx="59497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uk-UA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</a:t>
            </a:r>
            <a:r>
              <a:rPr lang="en-US" altLang="uk-UA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uk.wikipedia.org/wiki/</a:t>
            </a:r>
            <a:r>
              <a:rPr lang="uk-UA" altLang="uk-UA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Бучко_Дмитро_Григорович</a:t>
            </a:r>
            <a:endParaRPr lang="uk-UA" alt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1574555" y="530594"/>
            <a:ext cx="529510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https://uacademic.info/ua/search?_token=30PWZHJojGdR4eZiNz6W39CPB4jSTkWWpM0vkYx4&amp;searchAuthor=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бучко+д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&amp;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searchTheme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=&amp;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searchContent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=&amp;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searchRegNo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=&amp;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searchType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=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okd&amp;searchDateFrom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=&amp;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searchDateTo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=&amp;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sortOrder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=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score&amp;btnSearch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=1</a:t>
            </a:r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1534375" y="3363456"/>
            <a:ext cx="55923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irbis-nbuv.gov.ua/cgi-bin/suak/corp.exe?C21COM=F&amp;I21DBN=SAUA&amp;P21DBN=SAUA</a:t>
            </a:r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813" y="70634"/>
            <a:ext cx="2030412" cy="203041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877" y="2284920"/>
            <a:ext cx="1822348" cy="1822348"/>
          </a:xfrm>
          <a:prstGeom prst="rect">
            <a:avLst/>
          </a:prstGeom>
        </p:spPr>
      </p:pic>
      <p:sp>
        <p:nvSpPr>
          <p:cNvPr id="11" name="Прямокутник 10"/>
          <p:cNvSpPr/>
          <p:nvPr/>
        </p:nvSpPr>
        <p:spPr>
          <a:xfrm>
            <a:off x="1608812" y="4975256"/>
            <a:ext cx="56994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http://dspace.tnpu.edu.ua/simple-search?location=%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2F&amp;query=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бучко+д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&amp;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rpp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=10&amp;sort_by=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score&amp;order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=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desc</a:t>
            </a:r>
            <a:endParaRPr lang="uk-UA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401" y="4956700"/>
            <a:ext cx="1901300" cy="1901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26" name="Группа 2"/>
          <p:cNvGrpSpPr>
            <a:grpSpLocks/>
          </p:cNvGrpSpPr>
          <p:nvPr/>
        </p:nvGrpSpPr>
        <p:grpSpPr bwMode="auto">
          <a:xfrm>
            <a:off x="26988" y="0"/>
            <a:ext cx="1592262" cy="6858000"/>
            <a:chOff x="27355" y="0"/>
            <a:chExt cx="2012853" cy="6858001"/>
          </a:xfrm>
        </p:grpSpPr>
        <p:pic>
          <p:nvPicPr>
            <p:cNvPr id="52229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30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39749" y="4509120"/>
            <a:ext cx="2825353" cy="2348881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52228" name="Прямокутник 2"/>
          <p:cNvSpPr>
            <a:spLocks noChangeArrowheads="1"/>
          </p:cNvSpPr>
          <p:nvPr/>
        </p:nvSpPr>
        <p:spPr bwMode="auto">
          <a:xfrm>
            <a:off x="1979613" y="1052513"/>
            <a:ext cx="6948487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uk-UA" alt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Підготували працівниці НБ ТНПУ ім. В. Гнатюка</a:t>
            </a:r>
          </a:p>
          <a:p>
            <a:pPr algn="ctr"/>
            <a:r>
              <a:rPr lang="uk-UA" alt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О. Р. </a:t>
            </a:r>
            <a:r>
              <a:rPr lang="uk-UA" alt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Сенів</a:t>
            </a:r>
            <a:endParaRPr lang="uk-UA" alt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alt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О. І. </a:t>
            </a:r>
            <a:r>
              <a:rPr lang="uk-UA" alt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Шанайда</a:t>
            </a:r>
            <a:endParaRPr lang="uk-UA" alt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alt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alt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alt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alt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матеріалами фонду бібліотеки та відкритих джерел мережі “Інтернет”</a:t>
            </a:r>
          </a:p>
          <a:p>
            <a:pPr algn="ctr"/>
            <a:endParaRPr lang="uk-UA" alt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99992" y="6237312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2025 </a:t>
            </a:r>
            <a:r>
              <a:rPr lang="uk-UA" dirty="0" smtClean="0"/>
              <a:t>р.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Группа 2"/>
          <p:cNvGrpSpPr>
            <a:grpSpLocks/>
          </p:cNvGrpSpPr>
          <p:nvPr/>
        </p:nvGrpSpPr>
        <p:grpSpPr bwMode="auto">
          <a:xfrm>
            <a:off x="26988" y="0"/>
            <a:ext cx="1592262" cy="6858000"/>
            <a:chOff x="27355" y="0"/>
            <a:chExt cx="2012853" cy="6858001"/>
          </a:xfrm>
        </p:grpSpPr>
        <p:pic>
          <p:nvPicPr>
            <p:cNvPr id="10246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7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5270377" y="6919"/>
            <a:ext cx="3691500" cy="3068960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0244" name="Прямоугольник 5"/>
          <p:cNvSpPr>
            <a:spLocks noChangeArrowheads="1"/>
          </p:cNvSpPr>
          <p:nvPr/>
        </p:nvSpPr>
        <p:spPr bwMode="auto">
          <a:xfrm>
            <a:off x="1928813" y="4857750"/>
            <a:ext cx="142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0245" name="Прямоугольник 7"/>
          <p:cNvSpPr>
            <a:spLocks noChangeArrowheads="1"/>
          </p:cNvSpPr>
          <p:nvPr/>
        </p:nvSpPr>
        <p:spPr bwMode="auto">
          <a:xfrm>
            <a:off x="1857375" y="3552825"/>
            <a:ext cx="7000875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300" b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Наукові напрями: </a:t>
            </a:r>
            <a:r>
              <a:rPr lang="ru-RU" altLang="ru-RU" sz="230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основним і постійним об</a:t>
            </a:r>
            <a:r>
              <a:rPr lang="en-US" altLang="ru-RU" sz="230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altLang="ru-RU" sz="2300">
                <a:latin typeface="Times New Roman" panose="02020603050405020304" pitchFamily="18" charset="0"/>
                <a:cs typeface="Times New Roman" panose="02020603050405020304" pitchFamily="18" charset="0"/>
              </a:rPr>
              <a:t>єктом наукових досліджень стає топонімія України, передусім назви поселень Карпат і Прикарпаття, Тернопільщини і Надсяння.</a:t>
            </a:r>
            <a:endParaRPr lang="ru-RU" altLang="ru-RU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Группа 2"/>
          <p:cNvGrpSpPr>
            <a:grpSpLocks/>
          </p:cNvGrpSpPr>
          <p:nvPr/>
        </p:nvGrpSpPr>
        <p:grpSpPr bwMode="auto">
          <a:xfrm>
            <a:off x="26988" y="0"/>
            <a:ext cx="1592262" cy="6858000"/>
            <a:chOff x="27355" y="0"/>
            <a:chExt cx="2012853" cy="6858001"/>
          </a:xfrm>
        </p:grpSpPr>
        <p:pic>
          <p:nvPicPr>
            <p:cNvPr id="11271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2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5572125" y="3820194"/>
            <a:ext cx="3347864" cy="2783275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6" name="Прямоугольник 5"/>
          <p:cNvSpPr/>
          <p:nvPr/>
        </p:nvSpPr>
        <p:spPr>
          <a:xfrm>
            <a:off x="3309414" y="253206"/>
            <a:ext cx="3998889" cy="954088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Наукова діяльність </a:t>
            </a:r>
          </a:p>
          <a:p>
            <a:pPr algn="ctr" eaLnBrk="1" hangingPunct="1">
              <a:defRPr/>
            </a:pPr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Дмитра БУЧКА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9" name="Прямоугольник 6"/>
          <p:cNvSpPr>
            <a:spLocks noChangeArrowheads="1"/>
          </p:cNvSpPr>
          <p:nvPr/>
        </p:nvSpPr>
        <p:spPr bwMode="auto">
          <a:xfrm>
            <a:off x="1619250" y="2013026"/>
            <a:ext cx="741724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1972 </a:t>
            </a:r>
            <a:r>
              <a:rPr lang="ru-RU" alt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рік</a:t>
            </a:r>
            <a:r>
              <a:rPr lang="ru-RU" alt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захистив</a:t>
            </a:r>
            <a:r>
              <a:rPr lang="ru-RU" alt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кандидатську</a:t>
            </a:r>
            <a:r>
              <a:rPr lang="ru-RU" alt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дисертацію</a:t>
            </a:r>
            <a:r>
              <a:rPr lang="en-US" alt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alt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alt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Українські</a:t>
            </a:r>
            <a:r>
              <a:rPr lang="ru-RU" altLang="ru-RU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топоніми</a:t>
            </a:r>
            <a:r>
              <a:rPr lang="ru-RU" altLang="ru-RU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-</a:t>
            </a:r>
            <a:r>
              <a:rPr lang="ru-RU" altLang="ru-RU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івці</a:t>
            </a:r>
            <a:r>
              <a:rPr lang="ru-RU" altLang="ru-RU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-</a:t>
            </a:r>
            <a:r>
              <a:rPr lang="ru-RU" altLang="ru-RU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инці</a:t>
            </a:r>
            <a:r>
              <a:rPr lang="ru-RU" altLang="ru-RU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ХІ</a:t>
            </a:r>
            <a:r>
              <a:rPr lang="en-US" altLang="ru-RU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V-</a:t>
            </a:r>
            <a:r>
              <a:rPr lang="ru-RU" altLang="ru-RU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ХХ ст.» </a:t>
            </a:r>
          </a:p>
          <a:p>
            <a:pPr eaLnBrk="1" hangingPunct="1"/>
            <a:endParaRPr lang="ru-RU" alt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ru-RU" alt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1993 </a:t>
            </a:r>
            <a:r>
              <a:rPr lang="ru-RU" alt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рік</a:t>
            </a:r>
            <a:r>
              <a:rPr lang="ru-RU" alt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захистив</a:t>
            </a:r>
            <a:r>
              <a:rPr lang="ru-RU" alt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докторську</a:t>
            </a:r>
            <a:r>
              <a:rPr lang="ru-RU" alt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дисертацію</a:t>
            </a:r>
            <a:r>
              <a:rPr lang="ru-RU" alt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alt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тему : </a:t>
            </a:r>
            <a:r>
              <a:rPr lang="ru-RU" altLang="ru-RU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Ойконімія</a:t>
            </a:r>
            <a:r>
              <a:rPr lang="ru-RU" altLang="ru-RU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Покуття</a:t>
            </a:r>
            <a:r>
              <a:rPr lang="ru-RU" altLang="ru-RU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uk-UA" altLang="ru-RU" sz="2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70" name="Прямоугольник 7"/>
          <p:cNvSpPr>
            <a:spLocks noChangeArrowheads="1"/>
          </p:cNvSpPr>
          <p:nvPr/>
        </p:nvSpPr>
        <p:spPr bwMode="auto">
          <a:xfrm>
            <a:off x="2357438" y="4214813"/>
            <a:ext cx="457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Группа 2"/>
          <p:cNvGrpSpPr>
            <a:grpSpLocks/>
          </p:cNvGrpSpPr>
          <p:nvPr/>
        </p:nvGrpSpPr>
        <p:grpSpPr bwMode="auto">
          <a:xfrm>
            <a:off x="26988" y="0"/>
            <a:ext cx="1592262" cy="6858000"/>
            <a:chOff x="27355" y="0"/>
            <a:chExt cx="2012853" cy="6858001"/>
          </a:xfrm>
        </p:grpSpPr>
        <p:pic>
          <p:nvPicPr>
            <p:cNvPr id="12294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5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39749" y="4509120"/>
            <a:ext cx="2825353" cy="2348881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2292" name="Прямоугольник 6"/>
          <p:cNvSpPr>
            <a:spLocks noChangeArrowheads="1"/>
          </p:cNvSpPr>
          <p:nvPr/>
        </p:nvSpPr>
        <p:spPr bwMode="auto">
          <a:xfrm>
            <a:off x="1714500" y="0"/>
            <a:ext cx="7429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buFont typeface="Wingdings" panose="05000000000000000000" pitchFamily="2" charset="2"/>
              <a:buChar char="v"/>
            </a:pPr>
            <a:endParaRPr lang="uk-UA" alt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buFont typeface="Wingdings" panose="05000000000000000000" pitchFamily="2" charset="2"/>
              <a:buChar char="v"/>
            </a:pPr>
            <a:endParaRPr lang="ru-RU" altLang="ru-RU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14500" y="708025"/>
            <a:ext cx="7250113" cy="3416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uk-UA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Він – талановитий дослідник, бо відкриває для себе й своїх численних учнів наукові обрії. Авторитетна і шанована людина, бо завжди має що сказати іншим і до його слів уважно дослуховуються. Невтомний трудівник, бо ні на мить не зупиняється на дорозі творчих пошуків і віддано любить свою справу, а сили йому додають рідні Земля і Небо.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uk-UA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defRPr/>
            </a:pPr>
            <a:r>
              <a:rPr lang="uk-UA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Віра КОТОВИЧ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Группа 2"/>
          <p:cNvGrpSpPr>
            <a:grpSpLocks/>
          </p:cNvGrpSpPr>
          <p:nvPr/>
        </p:nvGrpSpPr>
        <p:grpSpPr bwMode="auto">
          <a:xfrm>
            <a:off x="26988" y="0"/>
            <a:ext cx="1592262" cy="6858000"/>
            <a:chOff x="27355" y="0"/>
            <a:chExt cx="2012853" cy="6858001"/>
          </a:xfrm>
        </p:grpSpPr>
        <p:pic>
          <p:nvPicPr>
            <p:cNvPr id="13317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18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-263755" y="4524780"/>
            <a:ext cx="2102667" cy="1748070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7" name="Прямоугольник 6"/>
          <p:cNvSpPr/>
          <p:nvPr/>
        </p:nvSpPr>
        <p:spPr>
          <a:xfrm>
            <a:off x="2915816" y="116632"/>
            <a:ext cx="4464595" cy="830263"/>
          </a:xfrm>
          <a:prstGeom prst="rect">
            <a:avLst/>
          </a:prstGeom>
          <a:gradFill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lin ang="2700000" scaled="1"/>
          </a:gra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Науковий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доробок</a:t>
            </a:r>
            <a:endParaRPr lang="ru-RU" alt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uk-UA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Дмитра Григоровича Бучка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397" y="1340768"/>
            <a:ext cx="3269511" cy="438122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270" y="2427484"/>
            <a:ext cx="3072804" cy="419459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Группа 2"/>
          <p:cNvGrpSpPr>
            <a:grpSpLocks/>
          </p:cNvGrpSpPr>
          <p:nvPr/>
        </p:nvGrpSpPr>
        <p:grpSpPr bwMode="auto">
          <a:xfrm>
            <a:off x="26988" y="0"/>
            <a:ext cx="1592262" cy="6858000"/>
            <a:chOff x="27355" y="0"/>
            <a:chExt cx="2012853" cy="6858001"/>
          </a:xfrm>
        </p:grpSpPr>
        <p:pic>
          <p:nvPicPr>
            <p:cNvPr id="14340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1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10115" y="4749396"/>
            <a:ext cx="2392279" cy="1988841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1871" y="972593"/>
            <a:ext cx="1896033" cy="25202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635" y="857725"/>
            <a:ext cx="1944327" cy="259428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6501" y="3714073"/>
            <a:ext cx="2079700" cy="285885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0997" y="3542697"/>
            <a:ext cx="2166257" cy="285000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7" name="TextBox 6"/>
          <p:cNvSpPr txBox="1"/>
          <p:nvPr/>
        </p:nvSpPr>
        <p:spPr>
          <a:xfrm>
            <a:off x="3707904" y="188640"/>
            <a:ext cx="3304224" cy="523220"/>
          </a:xfrm>
          <a:prstGeom prst="rect">
            <a:avLst/>
          </a:prstGeom>
          <a:gradFill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lin ang="2700000" scaled="1"/>
          </a:gra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Колективні роботи</a:t>
            </a:r>
            <a:endParaRPr lang="uk-UA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Группа 2"/>
          <p:cNvGrpSpPr>
            <a:grpSpLocks/>
          </p:cNvGrpSpPr>
          <p:nvPr/>
        </p:nvGrpSpPr>
        <p:grpSpPr bwMode="auto">
          <a:xfrm>
            <a:off x="26988" y="0"/>
            <a:ext cx="1592262" cy="6858000"/>
            <a:chOff x="27355" y="0"/>
            <a:chExt cx="2012853" cy="6858001"/>
          </a:xfrm>
        </p:grpSpPr>
        <p:pic>
          <p:nvPicPr>
            <p:cNvPr id="35847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48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315"/>
            <a:stretch>
              <a:fillRect/>
            </a:stretch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/>
          </a:blip>
          <a:srcRect l="22685" t="62453" r="60613"/>
          <a:stretch/>
        </p:blipFill>
        <p:spPr bwMode="auto">
          <a:xfrm>
            <a:off x="-182621" y="-11109"/>
            <a:ext cx="2483203" cy="2064431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5844" name="Прямокутник 2"/>
          <p:cNvSpPr>
            <a:spLocks noChangeArrowheads="1"/>
          </p:cNvSpPr>
          <p:nvPr/>
        </p:nvSpPr>
        <p:spPr bwMode="auto">
          <a:xfrm>
            <a:off x="1692632" y="698837"/>
            <a:ext cx="745136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Чеховський І. </a:t>
            </a:r>
            <a:r>
              <a:rPr lang="ru-RU" alt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alt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Мікротопонімія</a:t>
            </a:r>
            <a:r>
              <a:rPr lang="ru-RU" alt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Чернівецької</a:t>
            </a:r>
            <a:r>
              <a:rPr lang="ru-RU" alt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області</a:t>
            </a:r>
            <a:r>
              <a:rPr lang="ru-RU" alt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історичному</a:t>
            </a:r>
            <a:r>
              <a:rPr lang="ru-RU" alt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аспекті</a:t>
            </a:r>
            <a:r>
              <a:rPr lang="ru-RU" alt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alt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утворення</a:t>
            </a:r>
            <a:r>
              <a:rPr lang="ru-RU" alt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базі</a:t>
            </a:r>
            <a:r>
              <a:rPr lang="ru-RU" alt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народної</a:t>
            </a:r>
            <a:r>
              <a:rPr lang="ru-RU" alt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географічної</a:t>
            </a:r>
            <a:r>
              <a:rPr lang="ru-RU" alt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uk-U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термінології</a:t>
            </a:r>
            <a:r>
              <a:rPr lang="ru-RU" alt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: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07.00.01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історія України. Чернівці, 1996.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738" y="1972735"/>
            <a:ext cx="8096608" cy="390142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4973" y="94315"/>
            <a:ext cx="7114649" cy="646232"/>
          </a:xfrm>
          <a:prstGeom prst="rect">
            <a:avLst/>
          </a:prstGeom>
          <a:gradFill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lin ang="2700000" scaled="1"/>
          </a:gradFill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6216" y="4437112"/>
            <a:ext cx="2123728" cy="21096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резентация-укр-1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Презентация-укр-1</Template>
  <TotalTime>4421</TotalTime>
  <Words>1323</Words>
  <Application>Microsoft Office PowerPoint</Application>
  <PresentationFormat>Екран (4:3)</PresentationFormat>
  <Paragraphs>142</Paragraphs>
  <Slides>39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39</vt:i4>
      </vt:variant>
    </vt:vector>
  </HeadingPairs>
  <TitlesOfParts>
    <vt:vector size="47" baseType="lpstr">
      <vt:lpstr>Arial</vt:lpstr>
      <vt:lpstr>Book Antiqua</vt:lpstr>
      <vt:lpstr>Calibri</vt:lpstr>
      <vt:lpstr>Georgia</vt:lpstr>
      <vt:lpstr>Times New Roman</vt:lpstr>
      <vt:lpstr>Trebuchet MS</vt:lpstr>
      <vt:lpstr>Wingdings</vt:lpstr>
      <vt:lpstr>Презентация-укр-1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Library</dc:creator>
  <cp:lastModifiedBy>galina</cp:lastModifiedBy>
  <cp:revision>236</cp:revision>
  <dcterms:created xsi:type="dcterms:W3CDTF">2025-03-25T12:29:09Z</dcterms:created>
  <dcterms:modified xsi:type="dcterms:W3CDTF">2025-06-04T09:30:44Z</dcterms:modified>
</cp:coreProperties>
</file>