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309" r:id="rId5"/>
    <p:sldId id="260" r:id="rId6"/>
    <p:sldId id="261" r:id="rId7"/>
    <p:sldId id="269" r:id="rId8"/>
    <p:sldId id="259" r:id="rId9"/>
    <p:sldId id="278" r:id="rId10"/>
    <p:sldId id="273" r:id="rId11"/>
    <p:sldId id="334" r:id="rId12"/>
    <p:sldId id="320" r:id="rId13"/>
    <p:sldId id="323" r:id="rId14"/>
    <p:sldId id="328" r:id="rId15"/>
    <p:sldId id="319" r:id="rId16"/>
    <p:sldId id="318" r:id="rId17"/>
    <p:sldId id="298" r:id="rId18"/>
    <p:sldId id="285" r:id="rId19"/>
    <p:sldId id="325" r:id="rId20"/>
    <p:sldId id="316" r:id="rId21"/>
    <p:sldId id="326" r:id="rId22"/>
    <p:sldId id="277" r:id="rId23"/>
    <p:sldId id="327" r:id="rId24"/>
    <p:sldId id="308" r:id="rId25"/>
    <p:sldId id="329" r:id="rId26"/>
    <p:sldId id="267" r:id="rId27"/>
    <p:sldId id="330" r:id="rId28"/>
    <p:sldId id="311" r:id="rId29"/>
    <p:sldId id="335" r:id="rId30"/>
    <p:sldId id="313" r:id="rId31"/>
    <p:sldId id="315" r:id="rId32"/>
    <p:sldId id="314" r:id="rId33"/>
    <p:sldId id="275" r:id="rId34"/>
    <p:sldId id="336" r:id="rId35"/>
    <p:sldId id="307" r:id="rId36"/>
    <p:sldId id="333" r:id="rId37"/>
    <p:sldId id="276" r:id="rId38"/>
    <p:sldId id="337" r:id="rId39"/>
    <p:sldId id="270" r:id="rId40"/>
    <p:sldId id="290" r:id="rId41"/>
    <p:sldId id="304" r:id="rId42"/>
    <p:sldId id="288" r:id="rId43"/>
    <p:sldId id="310" r:id="rId44"/>
    <p:sldId id="312" r:id="rId45"/>
    <p:sldId id="317" r:id="rId46"/>
    <p:sldId id="322" r:id="rId47"/>
    <p:sldId id="321" r:id="rId48"/>
    <p:sldId id="289" r:id="rId49"/>
    <p:sldId id="287" r:id="rId5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6699"/>
    <a:srgbClr val="996600"/>
    <a:srgbClr val="0BA52C"/>
    <a:srgbClr val="AFABA9"/>
    <a:srgbClr val="FFFFFF"/>
    <a:srgbClr val="64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4660"/>
  </p:normalViewPr>
  <p:slideViewPr>
    <p:cSldViewPr>
      <p:cViewPr varScale="1">
        <p:scale>
          <a:sx n="78" d="100"/>
          <a:sy n="78" d="100"/>
        </p:scale>
        <p:origin x="13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6BCD029-1306-421D-8A91-6CB26CFEB383}" type="datetimeFigureOut">
              <a:rPr lang="uk-UA"/>
              <a:pPr>
                <a:defRPr/>
              </a:pPr>
              <a:t>04.11.2025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Зразок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61A38D2-05B0-4653-9EE3-89C11C9879D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73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9220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5CCA4D-7B0B-4302-9D50-70E8DF123055}" type="slidenum">
              <a:rPr lang="uk-UA" altLang="uk-UA" smtClean="0"/>
              <a:pPr/>
              <a:t>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8655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9220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5CCA4D-7B0B-4302-9D50-70E8DF123055}" type="slidenum">
              <a:rPr lang="uk-UA" altLang="uk-UA" smtClean="0"/>
              <a:pPr/>
              <a:t>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256035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1A38D2-05B0-4653-9EE3-89C11C9879DD}" type="slidenum">
              <a:rPr lang="uk-UA" smtClean="0"/>
              <a:pPr>
                <a:defRPr/>
              </a:pPr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22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AA9B1-C6C8-4C86-B32F-86968F65C1D1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1F731-0866-455D-8931-28534C588D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07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10E1-8D0D-46DF-A611-97B4A86BA1C2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0926-45F5-4F97-A32B-5E9E8FB34E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893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63F0-2879-4E0A-BB2F-CA0F5717EFDD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3E9FD-33E7-4419-BE09-9861A3C65E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88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EEF9A-8485-4243-A3D8-CC2016F0326D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2D32-247B-426E-B8C0-4A68D3A3DB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74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1491-ECCE-400D-9300-36A0DF0C4D51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CD3E2-FD76-4086-8F27-7988B7287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98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60FB-1B89-4A07-8CF2-122803F67F08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CF37-6919-41EE-A050-112A30B3D9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15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2559-18D6-4C7B-A278-C1FF1138C258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7140F-62CB-4392-9BF6-953143ED78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44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DA25F-4D68-4DD6-A59B-E88CAAE21337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28CD-ECF2-4B10-B090-FE1316BC41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175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2CC1-0ADF-41F2-B467-56404915D54C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2A8FE-4815-4DC9-BF60-B895EF6B46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20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6F024-B7A4-434E-8291-1C1B87C45998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47BED-893A-40EE-BABB-E4AE479A87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749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AB8F2-D0BB-442F-8A9C-137894760FBE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F834-6F15-4318-BD2B-28F8DE8B23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374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4C873-C970-40A9-96B7-2D00972137DD}" type="datetimeFigureOut">
              <a:rPr lang="ru-RU"/>
              <a:pPr>
                <a:defRPr/>
              </a:pPr>
              <a:t>04.11.2025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8B11D8E-1670-4E30-A430-46E3EDBAA0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85" r:id="rId2"/>
    <p:sldLayoutId id="2147483894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5" r:id="rId9"/>
    <p:sldLayoutId id="2147483891" r:id="rId10"/>
    <p:sldLayoutId id="2147483892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jpeg"/><Relationship Id="rId7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.jpeg"/><Relationship Id="rId7" Type="http://schemas.openxmlformats.org/officeDocument/2006/relationships/image" Target="../media/image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hyperlink" Target="https://irp.te.ua/shy-yan-bogdan-my-hajlovy-ch/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lar.google.com/citations?user=oIp6-4UAAAAJ&amp;hl=en" TargetMode="External"/><Relationship Id="rId11" Type="http://schemas.openxmlformats.org/officeDocument/2006/relationships/image" Target="../media/image109.png"/><Relationship Id="rId5" Type="http://schemas.openxmlformats.org/officeDocument/2006/relationships/hyperlink" Target="https://irbis-nbuv.gov.ua/cgi-bin/suak/corp.exe?C21COM=F&amp;I21DBN=SAUA&amp;P21DBN=SAUA" TargetMode="External"/><Relationship Id="rId10" Type="http://schemas.openxmlformats.org/officeDocument/2006/relationships/image" Target="../media/image108.png"/><Relationship Id="rId4" Type="http://schemas.openxmlformats.org/officeDocument/2006/relationships/hyperlink" Target="https://uk.wikipedia.org/wiki/&#1064;&#1080;&#1103;&#1085;_&#1041;&#1086;&#1075;&#1076;&#1072;&#1085;_&#1052;&#1080;&#1093;&#1072;&#1081;&#1083;&#1086;&#1074;&#1080;&#1095;" TargetMode="External"/><Relationship Id="rId9" Type="http://schemas.openxmlformats.org/officeDocument/2006/relationships/hyperlink" Target="https://uacademic.info/ua/search?_token=onBLlpCL9I07KSma8vklXCjlImAJLOGd5fQI3NRn&amp;searchAuthor=&#1096;&#1080;&#1103;&amp;searchType=okd&amp;sortOrder=score&amp;btnSearch=1&amp;pa=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3"/>
          <p:cNvGrpSpPr>
            <a:grpSpLocks/>
          </p:cNvGrpSpPr>
          <p:nvPr/>
        </p:nvGrpSpPr>
        <p:grpSpPr bwMode="auto">
          <a:xfrm>
            <a:off x="26988" y="0"/>
            <a:ext cx="1401762" cy="6858000"/>
            <a:chOff x="27355" y="0"/>
            <a:chExt cx="2012853" cy="6858001"/>
          </a:xfrm>
        </p:grpSpPr>
        <p:pic>
          <p:nvPicPr>
            <p:cNvPr id="61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7" name="Группа 6"/>
          <p:cNvGrpSpPr>
            <a:grpSpLocks/>
          </p:cNvGrpSpPr>
          <p:nvPr/>
        </p:nvGrpSpPr>
        <p:grpSpPr bwMode="auto">
          <a:xfrm flipH="1">
            <a:off x="7572375" y="0"/>
            <a:ext cx="1560513" cy="6858000"/>
            <a:chOff x="27355" y="0"/>
            <a:chExt cx="2012853" cy="6858001"/>
          </a:xfrm>
        </p:grpSpPr>
        <p:pic>
          <p:nvPicPr>
            <p:cNvPr id="61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2"/>
          <a:stretch>
            <a:fillRect/>
          </a:stretch>
        </p:blipFill>
        <p:spPr bwMode="auto">
          <a:xfrm>
            <a:off x="1428750" y="5013175"/>
            <a:ext cx="2220097" cy="18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2" r="22685" b="62453"/>
          <a:stretch>
            <a:fillRect/>
          </a:stretch>
        </p:blipFill>
        <p:spPr bwMode="auto">
          <a:xfrm>
            <a:off x="5459438" y="18139"/>
            <a:ext cx="2112937" cy="1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рямоугольник 11"/>
          <p:cNvSpPr>
            <a:spLocks noChangeArrowheads="1"/>
          </p:cNvSpPr>
          <p:nvPr/>
        </p:nvSpPr>
        <p:spPr bwMode="auto">
          <a:xfrm>
            <a:off x="1436686" y="1766942"/>
            <a:ext cx="6143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</a:t>
            </a:r>
          </a:p>
          <a:p>
            <a:pPr algn="ctr" eaLnBrk="1" hangingPunct="1"/>
            <a:r>
              <a:rPr lang="uk-UA" alt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Богдана Михайловича Шияна</a:t>
            </a:r>
          </a:p>
          <a:p>
            <a:pPr algn="ctr" eaLnBrk="1" hangingPunct="1"/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закладах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48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0761" y="4551972"/>
            <a:ext cx="2932477" cy="2437939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19250" y="4805"/>
            <a:ext cx="7417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Омельяненко І. 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Тернопіль, 1999.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135708"/>
            <a:ext cx="3888432" cy="5354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284984"/>
            <a:ext cx="2132856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48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0761" y="4551972"/>
            <a:ext cx="2932477" cy="2437939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7260" y="1268760"/>
            <a:ext cx="2944762" cy="4101632"/>
          </a:xfrm>
          <a:prstGeom prst="rect">
            <a:avLst/>
          </a:prstGeom>
          <a:solidFill>
            <a:srgbClr val="D600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001" y="2132856"/>
            <a:ext cx="3124825" cy="4260324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460909" y="188640"/>
            <a:ext cx="366395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І. О.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Омельяненко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0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5508104" y="4223964"/>
            <a:ext cx="3168352" cy="263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19250" y="116632"/>
            <a:ext cx="7345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Огнистий А.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старшокласників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1999.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17739"/>
            <a:ext cx="216024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716" y="1170430"/>
            <a:ext cx="7150772" cy="32151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2636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48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16862" y="4293219"/>
            <a:ext cx="2826945" cy="235020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998346" y="108657"/>
            <a:ext cx="328115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А. В. Огнистого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13" y="665127"/>
            <a:ext cx="1822593" cy="249970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389" y="1273164"/>
            <a:ext cx="1658960" cy="2350194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047" y="724249"/>
            <a:ext cx="1759696" cy="24724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864" y="4038382"/>
            <a:ext cx="1753171" cy="2418681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3811" y="3775923"/>
            <a:ext cx="1669513" cy="236476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8451" y="4051904"/>
            <a:ext cx="1841820" cy="252991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1441" y="1027745"/>
            <a:ext cx="1761361" cy="2553213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92572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48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16862" y="4293219"/>
            <a:ext cx="2826945" cy="235020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576" y="362662"/>
            <a:ext cx="2007865" cy="30001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283" y="109465"/>
            <a:ext cx="2283130" cy="32100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070" y="3492643"/>
            <a:ext cx="2131929" cy="3150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3560226"/>
            <a:ext cx="2230137" cy="31665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145" y="109465"/>
            <a:ext cx="2365495" cy="33195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6032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1907704" y="3645024"/>
            <a:ext cx="3240360" cy="2693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763688" y="23014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Арделеан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І.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Румунії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06" y="3921918"/>
            <a:ext cx="2531418" cy="2531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6" y="1349471"/>
            <a:ext cx="8872660" cy="20795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2421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19250" y="28900"/>
            <a:ext cx="7201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Борейко М.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атлетики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12776"/>
            <a:ext cx="3909848" cy="48242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57568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Группа 2"/>
          <p:cNvGrpSpPr>
            <a:grpSpLocks/>
          </p:cNvGrpSpPr>
          <p:nvPr/>
        </p:nvGrpSpPr>
        <p:grpSpPr bwMode="auto">
          <a:xfrm>
            <a:off x="-24448" y="0"/>
            <a:ext cx="1592262" cy="6858000"/>
            <a:chOff x="27355" y="0"/>
            <a:chExt cx="2012853" cy="6858001"/>
          </a:xfrm>
        </p:grpSpPr>
        <p:pic>
          <p:nvPicPr>
            <p:cNvPr id="3380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0" y="4509120"/>
            <a:ext cx="2928301" cy="2434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567814" y="0"/>
            <a:ext cx="7461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Зварищук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старшокласників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492603"/>
            <a:ext cx="3762375" cy="49625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406688"/>
            <a:ext cx="2204864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8094" y="4450127"/>
            <a:ext cx="3131840" cy="2603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653559" y="7456"/>
            <a:ext cx="7417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Скалій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13" y="1484784"/>
            <a:ext cx="4101311" cy="50270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81" y="2613231"/>
            <a:ext cx="2276872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52536" y="4555783"/>
            <a:ext cx="2952328" cy="2454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779912" y="188640"/>
            <a:ext cx="2818016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О. В.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Скалія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976" y="1124744"/>
            <a:ext cx="2932080" cy="4094168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574" y="2132856"/>
            <a:ext cx="2706099" cy="3862484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8304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71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5148064" y="3720148"/>
            <a:ext cx="3774729" cy="313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1979712" y="269572"/>
            <a:ext cx="66988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Богдан Михайлович </a:t>
            </a:r>
            <a:r>
              <a:rPr lang="ru-RU" altLang="ru-RU" sz="4000" b="1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Шиян</a:t>
            </a:r>
            <a:endParaRPr lang="ru-RU" altLang="ru-RU" sz="40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Прямоугольник 8"/>
          <p:cNvSpPr>
            <a:spLocks noChangeArrowheads="1"/>
          </p:cNvSpPr>
          <p:nvPr/>
        </p:nvSpPr>
        <p:spPr bwMode="auto">
          <a:xfrm>
            <a:off x="1690688" y="2276475"/>
            <a:ext cx="3929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>
              <a:latin typeface="Trebuchet MS" panose="020B0603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024209" y="1709373"/>
            <a:ext cx="37607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педагогічних наук, професор фізичного виховання, заслужений працівник фізичної культури і спорту України, академік Української академії наук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02" y="1714500"/>
            <a:ext cx="2612855" cy="4237062"/>
          </a:xfrm>
          <a:prstGeom prst="rect">
            <a:avLst/>
          </a:prstGeom>
          <a:ln>
            <a:solidFill>
              <a:srgbClr val="99660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0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19802" y="19795"/>
            <a:ext cx="734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Боднар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Я. Б.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ХІХ - початку ХХ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1939 р.)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448405"/>
            <a:ext cx="3676650" cy="48482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407" y="3496323"/>
            <a:ext cx="2490359" cy="24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20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52536" y="4555783"/>
            <a:ext cx="2952328" cy="2454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779912" y="188640"/>
            <a:ext cx="2984278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Я. Б. Боднара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774" y="1124744"/>
            <a:ext cx="3145507" cy="4370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193768"/>
            <a:ext cx="2808312" cy="3996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90972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0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835696" y="117432"/>
            <a:ext cx="6652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Огниста К.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647131"/>
            <a:ext cx="3600400" cy="46438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24944"/>
            <a:ext cx="2564904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ямокутник 2"/>
          <p:cNvSpPr/>
          <p:nvPr/>
        </p:nvSpPr>
        <p:spPr>
          <a:xfrm>
            <a:off x="3517735" y="106366"/>
            <a:ext cx="3165418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К. М. Огнистої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7" y="696051"/>
            <a:ext cx="1776506" cy="26283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376" y="1059829"/>
            <a:ext cx="1848363" cy="26167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332" y="745535"/>
            <a:ext cx="1837318" cy="26032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376" y="4140592"/>
            <a:ext cx="1825583" cy="25779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267" y="4140592"/>
            <a:ext cx="1742721" cy="25010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061" y="1087057"/>
            <a:ext cx="1675927" cy="2415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839" y="3698530"/>
            <a:ext cx="1701083" cy="25668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328" y="3703840"/>
            <a:ext cx="1799364" cy="26058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5665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0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кутник 1"/>
          <p:cNvSpPr/>
          <p:nvPr/>
        </p:nvSpPr>
        <p:spPr>
          <a:xfrm>
            <a:off x="1670269" y="111591"/>
            <a:ext cx="6796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Грубар І. 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Дитячий травматизм: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50" y="1388968"/>
            <a:ext cx="3872972" cy="52803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3" y="2132856"/>
            <a:ext cx="2794620" cy="27946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602" y="4653136"/>
            <a:ext cx="282269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3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0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кутник 1"/>
          <p:cNvSpPr/>
          <p:nvPr/>
        </p:nvSpPr>
        <p:spPr>
          <a:xfrm>
            <a:off x="3162029" y="148217"/>
            <a:ext cx="3327757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Я.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Грубар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01" y="4240649"/>
            <a:ext cx="2824272" cy="234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98" y="383026"/>
            <a:ext cx="1984981" cy="28497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973" y="908720"/>
            <a:ext cx="1908253" cy="27514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024" y="3654292"/>
            <a:ext cx="2022213" cy="2955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92156" y="282324"/>
            <a:ext cx="2160240" cy="30511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92555" y="3640481"/>
            <a:ext cx="2043529" cy="31197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703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68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кутник 1"/>
          <p:cNvSpPr/>
          <p:nvPr/>
        </p:nvSpPr>
        <p:spPr>
          <a:xfrm>
            <a:off x="1763688" y="142606"/>
            <a:ext cx="6877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Мосійчук Л.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навчально-тренувальних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13-14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556792"/>
            <a:ext cx="3672408" cy="51617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25805"/>
            <a:ext cx="2564904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23" y="4585259"/>
            <a:ext cx="2822693" cy="23471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68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кутник 1"/>
          <p:cNvSpPr/>
          <p:nvPr/>
        </p:nvSpPr>
        <p:spPr>
          <a:xfrm>
            <a:off x="3851920" y="116632"/>
            <a:ext cx="3888432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В.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Мосійчука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23" y="4585259"/>
            <a:ext cx="2822693" cy="2347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12" y="692696"/>
            <a:ext cx="2401806" cy="3539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140968"/>
            <a:ext cx="2283563" cy="32339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3888" y="1206649"/>
            <a:ext cx="2637850" cy="39368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179776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766461" y="147424"/>
            <a:ext cx="6894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Генсерук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Тернопіль, 2005.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40768"/>
            <a:ext cx="3888482" cy="53698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714" y="2839393"/>
            <a:ext cx="2222364" cy="22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18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21885" y="4489095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37735" y="116632"/>
            <a:ext cx="7326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ru-RU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1062" y="237592"/>
            <a:ext cx="1773026" cy="26834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3684079" y="208688"/>
            <a:ext cx="250357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Г. Р.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Генсерук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11328" y="821815"/>
            <a:ext cx="1794958" cy="27166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02604" y="141483"/>
            <a:ext cx="2024681" cy="28757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351360" y="3889286"/>
            <a:ext cx="1849054" cy="2636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942" y="3429000"/>
            <a:ext cx="1774727" cy="27653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8575" y="3299104"/>
            <a:ext cx="1821675" cy="26501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53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819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179512" y="5129478"/>
            <a:ext cx="2277677" cy="1893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Прямоугольник 7"/>
          <p:cNvSpPr>
            <a:spLocks noChangeArrowheads="1"/>
          </p:cNvSpPr>
          <p:nvPr/>
        </p:nvSpPr>
        <p:spPr bwMode="auto">
          <a:xfrm>
            <a:off x="1646238" y="0"/>
            <a:ext cx="7286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237" y="46166"/>
            <a:ext cx="731361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 –1958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направлений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Дрогобицького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 р.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перевели у 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Кременецький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р.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перевели у 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в тому ж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призначили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посаду декана факультету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 р.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ступення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наук.</a:t>
            </a:r>
          </a:p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1974 р.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присудженно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доцента.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 – 1977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 р.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очолював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 і методики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р.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доктор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1992 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2004 р.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листопада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30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003550" y="57069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91680" y="190232"/>
            <a:ext cx="6985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Кругляк О. 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Львів, 2005.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720" y="1052736"/>
            <a:ext cx="3785700" cy="56150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050699"/>
            <a:ext cx="2628048" cy="26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7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06300" y="4629329"/>
            <a:ext cx="2667623" cy="221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53369" y="54515"/>
            <a:ext cx="7168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Професійно-прикладна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училищ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радіотехніка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Львів, 2005.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641464"/>
            <a:ext cx="3588288" cy="40967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068960"/>
            <a:ext cx="2506245" cy="25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4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80528" y="4540227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1620354" y="0"/>
            <a:ext cx="7344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Галаманжук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комплексного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пластичного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596" y="1257853"/>
            <a:ext cx="3816424" cy="54535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234546"/>
            <a:ext cx="2480121" cy="24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2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58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95263" y="4793569"/>
            <a:ext cx="2483203" cy="2064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1739754" y="173012"/>
            <a:ext cx="6670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веслувальників-початківців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24.00.01 -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95" y="1316961"/>
            <a:ext cx="3818415" cy="52246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25" y="2924944"/>
            <a:ext cx="2564904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58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95263" y="4793569"/>
            <a:ext cx="2483203" cy="2064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779912" y="260648"/>
            <a:ext cx="282801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П. І.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Ладики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3119" y="836712"/>
            <a:ext cx="2539349" cy="36728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1972" y="1844824"/>
            <a:ext cx="2402329" cy="34700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3805" y="2996952"/>
            <a:ext cx="2444105" cy="33690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5411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80528" y="4817969"/>
            <a:ext cx="2453853" cy="2040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835696" y="96687"/>
            <a:ext cx="6247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З.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баскетбол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76" y="3399584"/>
            <a:ext cx="2438399" cy="2438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449" y="1367012"/>
            <a:ext cx="3880789" cy="52741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8761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80528" y="4817969"/>
            <a:ext cx="2453853" cy="2040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1633230" y="35796"/>
            <a:ext cx="7004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Гуменюк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 : 13.00.07 -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Тернопіль, 2009.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340768"/>
            <a:ext cx="3705225" cy="49911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92508"/>
            <a:ext cx="2370261" cy="23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19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835696" y="125848"/>
            <a:ext cx="6763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Кузь Ю.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Організаційно-педагогічні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природному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467937"/>
            <a:ext cx="3687371" cy="50022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528" y="3486416"/>
            <a:ext cx="2045407" cy="204540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820488" y="481711"/>
            <a:ext cx="2106039" cy="32228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87" y="4005064"/>
            <a:ext cx="3384376" cy="2552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2200" y="1338241"/>
            <a:ext cx="2381305" cy="3613735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4499992" y="227920"/>
            <a:ext cx="262475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Ю. С. Кузя</a:t>
            </a:r>
          </a:p>
        </p:txBody>
      </p:sp>
    </p:spTree>
    <p:extLst>
      <p:ext uri="{BB962C8B-B14F-4D97-AF65-F5344CB8AC3E}">
        <p14:creationId xmlns:p14="http://schemas.microsoft.com/office/powerpoint/2010/main" val="3743518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096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6443181" y="-140027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4" name="Прямокутник 2"/>
          <p:cNvSpPr>
            <a:spLocks noChangeArrowheads="1"/>
          </p:cNvSpPr>
          <p:nvPr/>
        </p:nvSpPr>
        <p:spPr bwMode="auto">
          <a:xfrm>
            <a:off x="1766888" y="404813"/>
            <a:ext cx="7345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3321" y="364587"/>
            <a:ext cx="2769413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науковців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70" y="866478"/>
            <a:ext cx="2708633" cy="38586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81" y="3140968"/>
            <a:ext cx="2617097" cy="3600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330" y="1916832"/>
            <a:ext cx="2838624" cy="40360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819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6579" y="4437112"/>
            <a:ext cx="3059832" cy="2543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Прямоугольник 7"/>
          <p:cNvSpPr>
            <a:spLocks noChangeArrowheads="1"/>
          </p:cNvSpPr>
          <p:nvPr/>
        </p:nvSpPr>
        <p:spPr bwMode="auto">
          <a:xfrm>
            <a:off x="1646238" y="0"/>
            <a:ext cx="7286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887343" y="404664"/>
            <a:ext cx="70725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спеціалізованих вчених рад із захисту дисертацій Львівського державного університету фізичної культури, Волинського державного університету імені Лесі Українки, Тернопільського державного педагогічного університету імені Володимира Гнатюка;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 ВАК України;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науково-методичної комісії Міністерства сім'ї, молоді та спорту,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 редакційної колегії науково-методичного журналу «Фізичне виховання в школі» (Київ);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редакційної колегії наукових видань «Молода спортивна наука України», «Фізична активність, здоров'я і спорт» (м. Львів, ЛДУФК).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9160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501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396552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859385" y="53975"/>
            <a:ext cx="7056438" cy="430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Опонування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кандидатських і докторських дисертацій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619250" y="538163"/>
            <a:ext cx="734536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uk-UA" dirty="0"/>
          </a:p>
          <a:p>
            <a:pPr>
              <a:defRPr/>
            </a:pPr>
            <a:endParaRPr lang="uk-UA" dirty="0"/>
          </a:p>
          <a:p>
            <a:pPr>
              <a:defRPr/>
            </a:pPr>
            <a:endParaRPr lang="uk-UA" dirty="0"/>
          </a:p>
        </p:txBody>
      </p:sp>
      <p:sp>
        <p:nvSpPr>
          <p:cNvPr id="50182" name="Прямокутник 6"/>
          <p:cNvSpPr>
            <a:spLocks noChangeArrowheads="1"/>
          </p:cNvSpPr>
          <p:nvPr/>
        </p:nvSpPr>
        <p:spPr bwMode="auto">
          <a:xfrm>
            <a:off x="1908175" y="3216275"/>
            <a:ext cx="684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  <a:p>
            <a:r>
              <a:rPr lang="uk-UA" altLang="uk-UA"/>
              <a:t>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619250" y="482705"/>
            <a:ext cx="7524749" cy="838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Сидорко О. Ю. Рейтинговая система педагогического контроля учебных достижений студентов института физической культуры : </a:t>
            </a:r>
          </a:p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13.00.01 -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1997.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Куц А. С. Организационно-методические основы физкультурно-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оздоровительнойй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со школьниками, проживающими в условиях повышенной радиоактивности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1997.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Раслан М. Режимы двигательной активности как основа коррекции физического состояния младших школьников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Операйло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И. Диагностика и коррекция работоспособности студентов технического вуза : 13.00.01 -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Вольчинский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Я. Педагогические условия применения украинских народных подвижных игр в физическом воспитании детей 5-6 лет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1998.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Дмитренко С. Н. Влияние разных двигательных режимов на физическое состояние младших школьников, которые проживают в зоне повышенной радиации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1998.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2"/>
          <p:cNvGrpSpPr>
            <a:grpSpLocks/>
          </p:cNvGrpSpPr>
          <p:nvPr/>
        </p:nvGrpSpPr>
        <p:grpSpPr bwMode="auto">
          <a:xfrm>
            <a:off x="2849" y="0"/>
            <a:ext cx="1592262" cy="6858000"/>
            <a:chOff x="27355" y="0"/>
            <a:chExt cx="2012853" cy="6858001"/>
          </a:xfrm>
        </p:grpSpPr>
        <p:pic>
          <p:nvPicPr>
            <p:cNvPr id="501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396552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619249" y="20125"/>
            <a:ext cx="7524751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Джасер Х. 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Іфізичний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Бєльський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Ровний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С.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сенсорного контролю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точнісних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24.00.01 -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Данилко М. Т.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Савчук С. І.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курсу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 атлетика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Янків І. Т.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історико-методологічний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Білошицька Н. В.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7-8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художньою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гімнастикою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</p:txBody>
      </p:sp>
      <p:sp>
        <p:nvSpPr>
          <p:cNvPr id="50182" name="Прямокутник 6"/>
          <p:cNvSpPr>
            <a:spLocks noChangeArrowheads="1"/>
          </p:cNvSpPr>
          <p:nvPr/>
        </p:nvSpPr>
        <p:spPr bwMode="auto">
          <a:xfrm>
            <a:off x="1908175" y="3216275"/>
            <a:ext cx="684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  <a:p>
            <a:r>
              <a:rPr lang="uk-UA" altLang="uk-UA"/>
              <a:t>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619249" y="214997"/>
            <a:ext cx="7524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ru-RU" dirty="0"/>
          </a:p>
          <a:p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1619249" y="116632"/>
            <a:ext cx="75247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29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27526" y="16576"/>
            <a:ext cx="7516474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Петрина Р. Л.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ритму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Є.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фізкультурно-оздоровчої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закладах шляхом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валеологічної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Огієнко Н. Г. Система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хлопчиків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7-10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Козетов І. І.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координаційних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Троценко В. В.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 і 7-річного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 : 13.00.07 -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Юр’єва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О.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6-8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сімейно-суспільного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Окопний А. 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(друга пол. ХІХ - перша пол. ХХ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27526" y="16576"/>
            <a:ext cx="7516474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Круцевич Т. Ю.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станом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Корнієнко С. 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"родина-школа« : 13.00.07 -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Фалькова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І.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студенток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морфофункціональних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Суворова Т. І. Система контролю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11-17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Луцьк – 2002.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Бубела О. Ю.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Наумчук В. І.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Тернопіль, 2002.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Кукса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О.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закладах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Київ, 2002.</a:t>
            </a:r>
          </a:p>
        </p:txBody>
      </p:sp>
    </p:spTree>
    <p:extLst>
      <p:ext uri="{BB962C8B-B14F-4D97-AF65-F5344CB8AC3E}">
        <p14:creationId xmlns:p14="http://schemas.microsoft.com/office/powerpoint/2010/main" val="2099708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547664" y="16576"/>
            <a:ext cx="7596336" cy="804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Пилипко В. Ф.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спортсменів-гирьовиків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24.00.01 —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Сущенко Л. П. Теоретико-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спорту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закладах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Філінков В. І. Система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професійно-прикладної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машинобудівної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Демінська Л. О.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Базильчук В. Б.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Рут Є. З.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Організаційно-методичні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туристично-краєзнавчої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37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6275" y="4941167"/>
            <a:ext cx="2305664" cy="1916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27526" y="16576"/>
            <a:ext cx="75164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627526" y="16575"/>
            <a:ext cx="752475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Мушкета Р. 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Максимчук Б. А.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Хлєбцевич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В.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дітей-сиріт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спорту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Овчарук І. С. Система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Васильчук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Г.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футболу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Водлозеров В. Є.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масовій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Сімферополь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Ткачівська І. М.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туристсько-краєзнавчої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04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179512" y="5085183"/>
            <a:ext cx="2132434" cy="1772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1627526" y="16576"/>
            <a:ext cx="7516474" cy="190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Дудорова Л. Ю.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в здоровому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Кошолап А. С.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самовдосконалення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Отравенко О. В.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духовного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13.00.07 -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Мальона С. Б.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правового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Скавронський О. П. Диференціація фізичної підготовки учнів військового ліцею на основі соматотипів : 24.00.02 - фізична культура, фізичне виховання різних груп населення. </a:t>
            </a:r>
          </a:p>
          <a:p>
            <a:pPr algn="just"/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Кам’янець-Подільський, 2010.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Пилипей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Теоретико-методичні основи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-прикладної фізичної підготовки студентів вищих навчальних закладів : 24.00.02 - фізична культура, фізичне виховання різних груп населення. Київ, 2011.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990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251520" y="5104228"/>
            <a:ext cx="2109526" cy="1753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1619250" y="0"/>
            <a:ext cx="7524751" cy="843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Топилко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Я. Підвищення рівня соматичного здоров’я учнів ПТУ засобами фізичного виховання : 24.00.02 - фізична культура, фізичне виховання різних груп населення. Львів, 2011.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Котова О. В. Підготовка майбутніх учителів фізичного виховання до профільного навчання в старшій школі : 13.00.04 - теорія і методика професійної освіти. Луганськ, 2011.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Вржесневський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І. Оцінка фізичних можливостей студентів у системі медико-педагогічного контролю процесу фізичного виховання спеціального відділення ВНЗ : 24.00.02 - фізична культура, фізичне виховання різних груп населення. Київ, 2011.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Прозар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В. Педагогічні умови покращення фізичного стану учнів 4-5 класів засобами спортивних ігор : 24.00.02 - фізична культура, фізичне виховання різних груп населення. Івано-Франківськ, 2011.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Корзан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І. Спеціальна фізична підготовка учнів вищих професійних училищ комп'ютерних технологій та будівництва : 24.00.02 - фізична культура, фізичне виховання різних груп населення. Івано-Франківськ, 2012.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Салівон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В. Підготовка майбутніх учителів до організації спортивно-масової роботи у початковій школі : 13.00.04 - теорія і методика професійної освіти. Ялта, 2012.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7890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5121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96331" y="4913403"/>
            <a:ext cx="2305663" cy="1916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1685261" y="141223"/>
            <a:ext cx="3108325" cy="368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 тексти України: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633702" y="1694772"/>
            <a:ext cx="1216025" cy="36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Вікіпедія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686517" y="2819995"/>
            <a:ext cx="202234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Укрїни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10" name="Прямокутник 11"/>
          <p:cNvSpPr>
            <a:spLocks noChangeArrowheads="1"/>
          </p:cNvSpPr>
          <p:nvPr/>
        </p:nvSpPr>
        <p:spPr bwMode="auto">
          <a:xfrm>
            <a:off x="1526989" y="2150685"/>
            <a:ext cx="62256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https://uk.wikipedia.org/wiki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Шиян_Богдан_Михайлович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alt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586803" y="3272590"/>
            <a:ext cx="61059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https://irbis-nbuv.gov.ua/cgi-bin/suak/corp.exe?C21COM=F&amp;I21DBN=SAUA&amp;P21DBN=SAUA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586803" y="5471864"/>
            <a:ext cx="45097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https://scholar.google.com/citations?user=oIp6-4UAAAAJ&amp;hl=en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5528669"/>
            <a:ext cx="1196157" cy="11760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19" y="28506"/>
            <a:ext cx="1028144" cy="10281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Прямокутник 11"/>
          <p:cNvSpPr/>
          <p:nvPr/>
        </p:nvSpPr>
        <p:spPr>
          <a:xfrm>
            <a:off x="1586803" y="560659"/>
            <a:ext cx="623341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https://uacademic.info/ua/search?_token=onBLlpCL9I07KSma8vklXCjlImAJLOGd5fQI3NRn&amp;searchAuthor=шия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&amp;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searchType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=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okd&amp;sortOrder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=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score&amp;btnSearch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=1&amp;pa=1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18" y="1410284"/>
            <a:ext cx="1112317" cy="11123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69" y="2876235"/>
            <a:ext cx="1100607" cy="11006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16" y="4236007"/>
            <a:ext cx="1139370" cy="1139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Прямокутник 17"/>
          <p:cNvSpPr/>
          <p:nvPr/>
        </p:nvSpPr>
        <p:spPr>
          <a:xfrm>
            <a:off x="1588497" y="4698269"/>
            <a:ext cx="57241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https://irp.te.ua/shy-yan-bogdan-my-hajlovy-ch/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5222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228" name="Прямокутник 2"/>
          <p:cNvSpPr>
            <a:spLocks noChangeArrowheads="1"/>
          </p:cNvSpPr>
          <p:nvPr/>
        </p:nvSpPr>
        <p:spPr bwMode="auto">
          <a:xfrm>
            <a:off x="1979613" y="1052513"/>
            <a:ext cx="69484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Підготували працівниці НБ ТНПУ ім. В. Гнатюка</a:t>
            </a: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Р. </a:t>
            </a:r>
            <a:r>
              <a:rPr lang="uk-UA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Сенів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І. </a:t>
            </a:r>
            <a:r>
              <a:rPr lang="uk-UA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Шанайда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 Г. </a:t>
            </a:r>
            <a:r>
              <a:rPr lang="uk-UA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Лецкалюк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матеріалами фонду бібліотеки та відкритих джерел мережі “Інтернет”</a:t>
            </a: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05DF0-EFAE-6E7D-6366-48AA44AFC378}"/>
              </a:ext>
            </a:extLst>
          </p:cNvPr>
          <p:cNvSpPr txBox="1"/>
          <p:nvPr/>
        </p:nvSpPr>
        <p:spPr>
          <a:xfrm>
            <a:off x="4644008" y="5733256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р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024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5650041" y="-144168"/>
            <a:ext cx="3258607" cy="2709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Прямоугольник 7"/>
          <p:cNvSpPr>
            <a:spLocks noChangeArrowheads="1"/>
          </p:cNvSpPr>
          <p:nvPr/>
        </p:nvSpPr>
        <p:spPr bwMode="auto">
          <a:xfrm>
            <a:off x="1907773" y="4688138"/>
            <a:ext cx="70008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916325" y="2351079"/>
            <a:ext cx="4875245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як душу, трясу як грушу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r"/>
            <a:r>
              <a:rPr lang="uk-UA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 ШИЯН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12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5255506" y="4214813"/>
            <a:ext cx="3347864" cy="2783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71750" y="285750"/>
            <a:ext cx="6000750" cy="954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Наукова діяльність </a:t>
            </a:r>
          </a:p>
          <a:p>
            <a:pPr algn="ctr" eaLnBrk="1" hangingPunct="1">
              <a:defRPr/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Богдана Шияна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Прямоугольник 6"/>
          <p:cNvSpPr>
            <a:spLocks noChangeArrowheads="1"/>
          </p:cNvSpPr>
          <p:nvPr/>
        </p:nvSpPr>
        <p:spPr bwMode="auto">
          <a:xfrm>
            <a:off x="1619251" y="1556792"/>
            <a:ext cx="7417246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 </a:t>
            </a:r>
            <a:r>
              <a:rPr lang="ru-RU" alt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кандидатської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дисертації</a:t>
            </a:r>
            <a:endParaRPr lang="ru-RU" alt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ru-RU" alt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докторської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дисертації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Теоретико-методические основы подготовки учителей физического воспитания в педагогических учебных заведениях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eaLnBrk="1" hangingPunct="1"/>
            <a:endParaRPr lang="ru-RU" alt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Прямоугольник 7"/>
          <p:cNvSpPr>
            <a:spLocks noChangeArrowheads="1"/>
          </p:cNvSpPr>
          <p:nvPr/>
        </p:nvSpPr>
        <p:spPr bwMode="auto">
          <a:xfrm>
            <a:off x="2357438" y="4214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331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263755" y="4524780"/>
            <a:ext cx="2102667" cy="1748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79613" y="0"/>
            <a:ext cx="6765925" cy="830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доробок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Богдана Михайловича Шияна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08" y="953387"/>
            <a:ext cx="2043731" cy="28327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741" y="982287"/>
            <a:ext cx="1989100" cy="2770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732" y="3971290"/>
            <a:ext cx="2084141" cy="27574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912" y="958050"/>
            <a:ext cx="2030572" cy="29084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758" y="3961963"/>
            <a:ext cx="1967193" cy="2776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229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6296334" y="414908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500" y="116632"/>
            <a:ext cx="2514912" cy="36654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99" y="836712"/>
            <a:ext cx="2982129" cy="39536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89" y="2636912"/>
            <a:ext cx="2653603" cy="40552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891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</a:blip>
          <a:srcRect l="22685" t="62453" r="60613"/>
          <a:stretch/>
        </p:blipFill>
        <p:spPr bwMode="auto">
          <a:xfrm>
            <a:off x="-180528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6" name="Прямокутник 2"/>
          <p:cNvSpPr>
            <a:spLocks noChangeArrowheads="1"/>
          </p:cNvSpPr>
          <p:nvPr/>
        </p:nvSpPr>
        <p:spPr bwMode="auto">
          <a:xfrm>
            <a:off x="1835150" y="404813"/>
            <a:ext cx="7308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26488" y="758756"/>
            <a:ext cx="7308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Дрозд О.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24.00.02 -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Луцьк, 1998.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65" y="3262671"/>
            <a:ext cx="2492896" cy="249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060848"/>
            <a:ext cx="3672408" cy="4604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912" y="132198"/>
            <a:ext cx="7114649" cy="6462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резентация-укр-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</Template>
  <TotalTime>7138</TotalTime>
  <Words>2742</Words>
  <Application>Microsoft Office PowerPoint</Application>
  <PresentationFormat>Экран (4:3)</PresentationFormat>
  <Paragraphs>255</Paragraphs>
  <Slides>49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Book Antiqua</vt:lpstr>
      <vt:lpstr>Calibri</vt:lpstr>
      <vt:lpstr>Georgia</vt:lpstr>
      <vt:lpstr>Times New Roman</vt:lpstr>
      <vt:lpstr>Trebuchet MS</vt:lpstr>
      <vt:lpstr>Wingdings</vt:lpstr>
      <vt:lpstr>Презентация-укр-1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Library</dc:creator>
  <cp:lastModifiedBy>Бібліотека Бібліотека</cp:lastModifiedBy>
  <cp:revision>358</cp:revision>
  <dcterms:created xsi:type="dcterms:W3CDTF">2025-03-25T12:29:09Z</dcterms:created>
  <dcterms:modified xsi:type="dcterms:W3CDTF">2025-11-04T08:18:41Z</dcterms:modified>
</cp:coreProperties>
</file>